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83" r:id="rId7"/>
    <p:sldId id="284" r:id="rId8"/>
    <p:sldId id="286" r:id="rId9"/>
    <p:sldId id="28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6" r:id="rId21"/>
    <p:sldId id="287" r:id="rId22"/>
    <p:sldId id="279" r:id="rId23"/>
    <p:sldId id="280" r:id="rId24"/>
    <p:sldId id="281" r:id="rId25"/>
    <p:sldId id="282" r:id="rId26"/>
    <p:sldId id="259" r:id="rId2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-DF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3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7" autoAdjust="0"/>
    <p:restoredTop sz="97699" autoAdjust="0"/>
  </p:normalViewPr>
  <p:slideViewPr>
    <p:cSldViewPr>
      <p:cViewPr varScale="1">
        <p:scale>
          <a:sx n="48" d="100"/>
          <a:sy n="48" d="100"/>
        </p:scale>
        <p:origin x="-114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2757F7-D68D-4512-A632-E34D4F5B79E1}" type="datetimeFigureOut">
              <a:rPr lang="es-ES"/>
              <a:pPr>
                <a:defRPr/>
              </a:pPr>
              <a:t>20/02/2011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9CD38C-71F8-48E7-B181-2FACC6493E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3DB8-796E-49B2-85BE-E6B3B60D82EA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3A93-D4AE-467F-94E4-4386BFCDD36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52C6-5304-452B-9463-3D55CB92D247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FA1A-9EDB-43DA-B5D3-D674F51DE2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A863-4F2B-413F-879D-FE0CB1597C6E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7B51-18B0-4709-99FF-2920DEF9FF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8AF0-129C-4C43-8A78-5D2D2F4F08E3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9C0A-94DD-49ED-909B-5DF16FC9FD3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5305-B16C-4739-8F73-2403F4DC7743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67F2-2A5E-4D55-BEF8-2D05D1696F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2A59-A161-459D-8A21-53C0CDAB09A5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C0D9-2C52-4567-A7B9-C6D71EDFDC3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86BC-4C4C-4791-9F3C-F4D0F165373B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D184-A43F-4ED8-9B4D-38EAA9A8721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65BB-F2F3-456F-A484-0454A5B49571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7ADB-1A7C-4BD3-A917-0B8A13FF7EB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0C1C-D979-4DDF-BA59-41F3BCA97783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9D78-4553-49E5-980B-0F64C700115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0454-FA62-4763-AA97-7E5E686423AC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036C-6C1E-4EF8-9927-BE0985E18D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EB2A-EED5-4E66-935E-2682B6FF694E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6BFB-D98B-4A38-8175-CD3E9FD630A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DAC1F-811B-4C14-A5F2-C82F758EE0DE}" type="datetimeFigureOut">
              <a:rPr lang="es-MX"/>
              <a:pPr>
                <a:defRPr/>
              </a:pPr>
              <a:t>20/02/2011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07116-D8D9-4C5F-B79D-5E0EF9535C2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70564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rington"/>
              </a:rPr>
              <a:t>EXPERIENCIA PERSONAL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755650" y="2420938"/>
            <a:ext cx="7632700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rington"/>
              </a:rPr>
              <a:t>María Morales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rington"/>
              </a:rPr>
              <a:t>y</a:t>
            </a:r>
          </a:p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rington"/>
              </a:rPr>
              <a:t>Flor Aquino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Marcador de contenido"/>
          <p:cNvSpPr>
            <a:spLocks noGrp="1"/>
          </p:cNvSpPr>
          <p:nvPr>
            <p:ph idx="1"/>
          </p:nvPr>
        </p:nvSpPr>
        <p:spPr>
          <a:xfrm>
            <a:off x="395288" y="1628775"/>
            <a:ext cx="8291512" cy="4695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MX" smtClean="0"/>
          </a:p>
          <a:p>
            <a:pPr eaLnBrk="1" hangingPunct="1">
              <a:buFont typeface="Wingdings 2" pitchFamily="18" charset="2"/>
              <a:buNone/>
            </a:pPr>
            <a:endParaRPr lang="es-MX" smtClean="0"/>
          </a:p>
          <a:p>
            <a:pPr eaLnBrk="1" hangingPunct="1">
              <a:buFont typeface="Wingdings 2" pitchFamily="18" charset="2"/>
              <a:buNone/>
            </a:pPr>
            <a:r>
              <a:rPr lang="es-MX" smtClean="0">
                <a:latin typeface="Chiller" pitchFamily="82" charset="0"/>
              </a:rPr>
              <a:t>EL CONOCIMIENTO ADQUIRIDO PARA VIVIR LA FE, LA ESPERANZA Y EL AMOR HACIA MIS SEMEJANTES.</a:t>
            </a:r>
          </a:p>
        </p:txBody>
      </p:sp>
      <p:pic>
        <p:nvPicPr>
          <p:cNvPr id="22530" name="Picture 2" descr="C:\Documents and Settings\SAN JOSE\Mis documentos\Mis imágenes\formación laicos 2009\formación laicos 2009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43380">
            <a:off x="611188" y="3860800"/>
            <a:ext cx="29003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1448" y="828775"/>
            <a:ext cx="7891904" cy="936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LUCES Y SOMBRAS</a:t>
            </a:r>
          </a:p>
        </p:txBody>
      </p:sp>
      <p:pic>
        <p:nvPicPr>
          <p:cNvPr id="22532" name="6 Imagen" descr="100_20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573463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7 Imagen" descr="visita Méx-09 0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0747">
            <a:off x="6011863" y="3933825"/>
            <a:ext cx="28352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Marcador de contenido"/>
          <p:cNvSpPr>
            <a:spLocks noGrp="1"/>
          </p:cNvSpPr>
          <p:nvPr>
            <p:ph idx="1"/>
          </p:nvPr>
        </p:nvSpPr>
        <p:spPr>
          <a:xfrm>
            <a:off x="0" y="893763"/>
            <a:ext cx="9144000" cy="6567487"/>
          </a:xfrm>
        </p:spPr>
        <p:txBody>
          <a:bodyPr/>
          <a:lstStyle/>
          <a:p>
            <a:pPr lvl="3" eaLnBrk="1" hangingPunct="1">
              <a:buFont typeface="Wingdings 2" pitchFamily="18" charset="2"/>
              <a:buNone/>
            </a:pPr>
            <a:r>
              <a:rPr lang="es-MX" sz="4000" b="1" smtClean="0">
                <a:latin typeface="Chiller" pitchFamily="82" charset="0"/>
              </a:rPr>
              <a:t>EL SEGUIMIENTO AL PLAN DE DIOS </a:t>
            </a:r>
          </a:p>
          <a:p>
            <a:pPr eaLnBrk="1" hangingPunct="1">
              <a:buFont typeface="Wingdings 2" pitchFamily="18" charset="2"/>
              <a:buNone/>
            </a:pPr>
            <a:endParaRPr lang="es-MX" smtClean="0"/>
          </a:p>
        </p:txBody>
      </p:sp>
      <p:pic>
        <p:nvPicPr>
          <p:cNvPr id="23554" name="3 Imagen" descr="visita Méx-09 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67691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es-MX" b="1" smtClean="0">
                <a:latin typeface="Chiller" pitchFamily="82" charset="0"/>
              </a:rPr>
              <a:t>EL ANÁLISIS DE LA REALIDAD</a:t>
            </a:r>
          </a:p>
        </p:txBody>
      </p:sp>
      <p:pic>
        <p:nvPicPr>
          <p:cNvPr id="24579" name="Picture 4" descr="D:\MIC\DSCN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14114">
            <a:off x="250825" y="2420938"/>
            <a:ext cx="2738438" cy="2054225"/>
          </a:xfrm>
        </p:spPr>
      </p:pic>
      <p:pic>
        <p:nvPicPr>
          <p:cNvPr id="24580" name="Picture 5" descr="D:\MIC\JUCHITAN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6549">
            <a:off x="6300788" y="2565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D:\MIC\MONSEÑOR ROMERO (2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365625"/>
            <a:ext cx="38163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D:\MIC\COLONIAS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700213"/>
            <a:ext cx="33115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91512" cy="1155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3200" dirty="0" smtClean="0"/>
              <a:t>LA LUCHA ORAGANIZADA PARA ATENDER LAS NECESIDADES DE LAS PERSONAS  </a:t>
            </a:r>
            <a:endParaRPr lang="es-MX" sz="3200" dirty="0"/>
          </a:p>
        </p:txBody>
      </p:sp>
      <p:pic>
        <p:nvPicPr>
          <p:cNvPr id="25602" name="Picture 2" descr="D:\MIC\MONSEÑOR ROMERO (7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25448">
            <a:off x="468313" y="2565400"/>
            <a:ext cx="4111625" cy="3082925"/>
          </a:xfrm>
        </p:spPr>
      </p:pic>
      <p:pic>
        <p:nvPicPr>
          <p:cNvPr id="25603" name="Picture 7" descr="D:\MIC\MONSEÑOR ROMERO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0705">
            <a:off x="4643438" y="2924175"/>
            <a:ext cx="405765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3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1081088"/>
          </a:xfrm>
        </p:spPr>
        <p:txBody>
          <a:bodyPr/>
          <a:lstStyle/>
          <a:p>
            <a:pPr algn="ctr" eaLnBrk="1" hangingPunct="1"/>
            <a:r>
              <a:rPr lang="es-MX" sz="3600" smtClean="0"/>
              <a:t>LA PRESENCIA DE LAS HERMANAS QUE ACOMPAÑAN EL CAMINAR </a:t>
            </a:r>
          </a:p>
        </p:txBody>
      </p:sp>
      <p:pic>
        <p:nvPicPr>
          <p:cNvPr id="26626" name="Picture 2" descr="D:\MIC\TZONCOLCO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773238"/>
            <a:ext cx="4654550" cy="3490912"/>
          </a:xfrm>
        </p:spPr>
      </p:pic>
      <p:pic>
        <p:nvPicPr>
          <p:cNvPr id="26627" name="Picture 3" descr="C:\Documents and Settings\SAN JOSE\Mis documentos\Mis imágenes\comunidades\comunidad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4217">
            <a:off x="250825" y="1773238"/>
            <a:ext cx="25130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5 Imagen" descr="thm_277_rafaeldelgado1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7339">
            <a:off x="6443663" y="5084763"/>
            <a:ext cx="20494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7 Imagen" descr="formación laicos 2009 0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97425"/>
            <a:ext cx="23320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8 Imagen" descr="100_21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56907">
            <a:off x="7019925" y="1700213"/>
            <a:ext cx="17684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3 Imagen" descr="COLONIAS (2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36513"/>
            <a:ext cx="920115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3200" dirty="0" smtClean="0">
                <a:solidFill>
                  <a:schemeClr val="bg1"/>
                </a:solidFill>
              </a:rPr>
              <a:t>La lucha diaria contra los medios de comunicación.</a:t>
            </a:r>
          </a:p>
          <a:p>
            <a:pPr eaLnBrk="1" hangingPunct="1">
              <a:lnSpc>
                <a:spcPct val="9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La ruptura  de la lucha  organizada de las colonias.</a:t>
            </a:r>
          </a:p>
          <a:p>
            <a:pPr eaLnBrk="1" hangingPunct="1">
              <a:lnSpc>
                <a:spcPct val="9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Las necesidades familiares, economía y salud.</a:t>
            </a:r>
          </a:p>
          <a:p>
            <a:pPr eaLnBrk="1" hangingPunct="1">
              <a:lnSpc>
                <a:spcPct val="9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No dar una respuesta al 100 % por las necesidades familiares.</a:t>
            </a:r>
          </a:p>
          <a:p>
            <a:pPr eaLnBrk="1" hangingPunct="1">
              <a:lnSpc>
                <a:spcPct val="9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Falta de tiempo para una mayor integración y donación.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535488" cy="7921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SOMBRAS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3 Imagen" descr="COLONIAS (30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2 Marcador de contenido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4389437"/>
          </a:xfrm>
        </p:spPr>
        <p:txBody>
          <a:bodyPr/>
          <a:lstStyle/>
          <a:p>
            <a:pPr eaLnBrk="1" hangingPunct="1">
              <a:buFont typeface="Georgia" pitchFamily="18" charset="0"/>
              <a:buChar char="●"/>
            </a:pPr>
            <a:r>
              <a:rPr lang="es-MX" sz="3600" smtClean="0"/>
              <a:t>Pasividad y conformismo de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sz="3600" smtClean="0"/>
              <a:t>Los miembros de las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sz="3600" smtClean="0"/>
              <a:t>Comunidades.</a:t>
            </a:r>
          </a:p>
          <a:p>
            <a:pPr eaLnBrk="1" hangingPunct="1">
              <a:buFont typeface="Wingdings 2" pitchFamily="18" charset="2"/>
              <a:buNone/>
            </a:pPr>
            <a:endParaRPr lang="es-MX" sz="800" smtClean="0"/>
          </a:p>
          <a:p>
            <a:pPr eaLnBrk="1" hangingPunct="1"/>
            <a:r>
              <a:rPr lang="es-MX" sz="3200" smtClean="0"/>
              <a:t>La lucha de poder de los partidos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sz="3200" smtClean="0"/>
              <a:t>Políticos, dividen  e impiden la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MX" sz="3200" smtClean="0"/>
              <a:t>Participación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5 Marcador de contenido" descr="COLONIAS (26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61488" cy="7023100"/>
          </a:xfrm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769100" cy="1150938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s-E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/>
              </a:rPr>
              <a:t>LAS SECTAS DEBILITAN LA 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/>
              <a:t>NIVEL DE GRUPO </a:t>
            </a:r>
            <a:endParaRPr lang="es-MX" dirty="0"/>
          </a:p>
        </p:txBody>
      </p:sp>
      <p:pic>
        <p:nvPicPr>
          <p:cNvPr id="30722" name="Picture 2" descr="C:\Documents and Settings\SAN JOSE\Mis documentos\Pastoral Juvenil P\pascua 30-03-2010\DSC057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1412875"/>
            <a:ext cx="9145588" cy="5445125"/>
          </a:xfrm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2362200" cy="9921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2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PASTORAL PARROQUIAL</a:t>
            </a:r>
          </a:p>
        </p:txBody>
      </p:sp>
      <p:sp>
        <p:nvSpPr>
          <p:cNvPr id="30725" name="WordArt 7"/>
          <p:cNvSpPr>
            <a:spLocks noChangeArrowheads="1" noChangeShapeType="1" noTextEdit="1"/>
          </p:cNvSpPr>
          <p:nvPr/>
        </p:nvSpPr>
        <p:spPr bwMode="auto">
          <a:xfrm>
            <a:off x="4859338" y="2349500"/>
            <a:ext cx="3343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PLATAFORMA CIVIL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4" grpId="0" animBg="1"/>
      <p:bldP spid="307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07375" cy="649288"/>
          </a:xfrm>
        </p:spPr>
        <p:txBody>
          <a:bodyPr/>
          <a:lstStyle/>
          <a:p>
            <a:pPr eaLnBrk="1" hangingPunct="1"/>
            <a:r>
              <a:rPr lang="es-MX" sz="4600" smtClean="0"/>
              <a:t>    PASTORAL PARROQUIAL</a:t>
            </a:r>
          </a:p>
        </p:txBody>
      </p:sp>
      <p:graphicFrame>
        <p:nvGraphicFramePr>
          <p:cNvPr id="31749" name="Organization Chart 5"/>
          <p:cNvGraphicFramePr>
            <a:graphicFrameLocks/>
          </p:cNvGraphicFramePr>
          <p:nvPr/>
        </p:nvGraphicFramePr>
        <p:xfrm>
          <a:off x="250825" y="1268413"/>
          <a:ext cx="8569325" cy="4287837"/>
        </p:xfrm>
        <a:graphic>
          <a:graphicData uri="http://schemas.openxmlformats.org/drawingml/2006/compatibility">
            <com:legacyDrawing xmlns:com="http://schemas.openxmlformats.org/drawingml/2006/compatibility" spid="_x0000_s3174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Dgm spid="317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3 Marcador de contenido" descr="visita Méx-09 0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38" name="11 Imagen" descr="100_21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97562">
            <a:off x="5724525" y="4076700"/>
            <a:ext cx="2430463" cy="23923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39" name="12 Imagen" descr="100_21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6796">
            <a:off x="395288" y="4076700"/>
            <a:ext cx="3244850" cy="24336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6769100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low Solid Italic"/>
              </a:rPr>
              <a:t>Salina Cruz, México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2" name="7 Imagen" descr="Fotos Jóvenes Convivencia 2010 1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25479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250825" y="260350"/>
            <a:ext cx="8137525" cy="504825"/>
          </a:xfrm>
        </p:spPr>
        <p:txBody>
          <a:bodyPr/>
          <a:lstStyle/>
          <a:p>
            <a:pPr eaLnBrk="1" hangingPunct="1"/>
            <a:r>
              <a:rPr lang="es-MX" sz="4600" smtClean="0"/>
              <a:t>             Formas de Trabajo:</a:t>
            </a:r>
          </a:p>
        </p:txBody>
      </p:sp>
      <p:pic>
        <p:nvPicPr>
          <p:cNvPr id="32804" name="3 Marcador de contenido" descr="100_209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1195388"/>
            <a:ext cx="2519362" cy="1889125"/>
          </a:xfrm>
        </p:spPr>
      </p:pic>
      <p:pic>
        <p:nvPicPr>
          <p:cNvPr id="32805" name="4 Imagen" descr="100_21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250950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6" name="6 Imagen" descr="100_213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4738" y="2492375"/>
            <a:ext cx="17494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7" name="4 Imagen" descr="P1060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149725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90" name="Diagram 22"/>
          <p:cNvGraphicFramePr>
            <a:graphicFrameLocks/>
          </p:cNvGraphicFramePr>
          <p:nvPr>
            <p:ph sz="half" idx="4294967295"/>
          </p:nvPr>
        </p:nvGraphicFramePr>
        <p:xfrm>
          <a:off x="395288" y="765175"/>
          <a:ext cx="8397875" cy="5689600"/>
        </p:xfrm>
        <a:graphic>
          <a:graphicData uri="http://schemas.openxmlformats.org/drawingml/2006/compatibility">
            <com:legacyDrawing xmlns:com="http://schemas.openxmlformats.org/drawingml/2006/compatibility" spid="_x0000_s3279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Dgm spid="327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6769100" cy="792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Pristina"/>
              </a:rPr>
              <a:t>Plataforma Civil</a:t>
            </a:r>
          </a:p>
        </p:txBody>
      </p:sp>
      <p:pic>
        <p:nvPicPr>
          <p:cNvPr id="20483" name="Picture 4" descr="Foto equipo 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341438"/>
            <a:ext cx="6408738" cy="5230812"/>
          </a:xfrm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Marcador de contenido"/>
          <p:cNvSpPr>
            <a:spLocks noGrp="1"/>
          </p:cNvSpPr>
          <p:nvPr>
            <p:ph type="body" sz="half" idx="1"/>
          </p:nvPr>
        </p:nvSpPr>
        <p:spPr>
          <a:xfrm>
            <a:off x="179388" y="1557338"/>
            <a:ext cx="4038600" cy="4733925"/>
          </a:xfrm>
        </p:spPr>
        <p:txBody>
          <a:bodyPr/>
          <a:lstStyle/>
          <a:p>
            <a:pPr eaLnBrk="1" hangingPunct="1"/>
            <a:r>
              <a:rPr lang="es-ES" sz="2800" smtClean="0"/>
              <a:t>Viven la realidad del pueblo y sus necesidades.</a:t>
            </a:r>
          </a:p>
          <a:p>
            <a:pPr eaLnBrk="1" hangingPunct="1"/>
            <a:r>
              <a:rPr lang="es-ES" sz="2800" smtClean="0"/>
              <a:t>Alegría, dinamismo y creatividad.</a:t>
            </a:r>
          </a:p>
          <a:p>
            <a:pPr eaLnBrk="1" hangingPunct="1"/>
            <a:r>
              <a:rPr lang="es-ES" sz="2800" smtClean="0"/>
              <a:t>Entrega constante.</a:t>
            </a:r>
          </a:p>
          <a:p>
            <a:pPr eaLnBrk="1" hangingPunct="1"/>
            <a:r>
              <a:rPr lang="es-ES" sz="2800" smtClean="0"/>
              <a:t>Organización y distribución del trabajo.</a:t>
            </a:r>
          </a:p>
          <a:p>
            <a:pPr eaLnBrk="1" hangingPunct="1"/>
            <a:r>
              <a:rPr lang="es-ES" sz="2800" smtClean="0"/>
              <a:t>Participación de laicos.</a:t>
            </a:r>
          </a:p>
          <a:p>
            <a:pPr eaLnBrk="1" hangingPunct="1">
              <a:buFont typeface="Wingdings 2" pitchFamily="18" charset="2"/>
              <a:buNone/>
            </a:pPr>
            <a:endParaRPr lang="es-ES" sz="2800" smtClean="0"/>
          </a:p>
          <a:p>
            <a:pPr eaLnBrk="1" hangingPunct="1"/>
            <a:endParaRPr lang="es-ES" sz="2800" smtClean="0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119812" cy="720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Segoe Print"/>
              </a:rPr>
              <a:t>FORTALEZAS</a:t>
            </a:r>
          </a:p>
        </p:txBody>
      </p:sp>
      <p:pic>
        <p:nvPicPr>
          <p:cNvPr id="37895" name="Picture 7" descr="DSC04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89138"/>
            <a:ext cx="4535487" cy="3402012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  <p:bldP spid="378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sz="3600" smtClean="0"/>
              <a:t>Caer en una actividad rutinaria.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3600" smtClean="0"/>
              <a:t>Exceso de trabajo.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3600" smtClean="0"/>
              <a:t>Pasividad de los grupos de trabajo.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3600" smtClean="0"/>
              <a:t>Falta de autoridad y decisiones en su trabajo de parte de los animadores de grupo.</a:t>
            </a:r>
          </a:p>
          <a:p>
            <a:pPr eaLnBrk="1" hangingPunct="1">
              <a:buFont typeface="Wingdings" pitchFamily="2" charset="2"/>
              <a:buNone/>
            </a:pPr>
            <a:endParaRPr lang="es-ES" sz="3600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264275" cy="792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rington"/>
              </a:rPr>
              <a:t>DEBILIDADES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Marcador de contenido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{"/>
            </a:pPr>
            <a:r>
              <a:rPr lang="es-ES" sz="4000" smtClean="0"/>
              <a:t>Somos participativos.</a:t>
            </a:r>
          </a:p>
          <a:p>
            <a:pPr eaLnBrk="1" hangingPunct="1">
              <a:buFont typeface="Wingdings" pitchFamily="2" charset="2"/>
              <a:buChar char="{"/>
            </a:pPr>
            <a:r>
              <a:rPr lang="es-ES" sz="4000" smtClean="0"/>
              <a:t>Se forman comisiones.</a:t>
            </a:r>
          </a:p>
          <a:p>
            <a:pPr eaLnBrk="1" hangingPunct="1">
              <a:buFont typeface="Wingdings" pitchFamily="2" charset="2"/>
              <a:buChar char="{"/>
            </a:pPr>
            <a:r>
              <a:rPr lang="es-ES" sz="4000" smtClean="0"/>
              <a:t>Todos dan aportaciones.</a:t>
            </a:r>
          </a:p>
          <a:p>
            <a:pPr eaLnBrk="1" hangingPunct="1">
              <a:buFont typeface="Wingdings" pitchFamily="2" charset="2"/>
              <a:buChar char="{"/>
            </a:pPr>
            <a:r>
              <a:rPr lang="es-ES" sz="4000" smtClean="0"/>
              <a:t> Se motiva la acción de los laicos hacia la pastoral social.</a:t>
            </a:r>
          </a:p>
          <a:p>
            <a:pPr eaLnBrk="1" hangingPunct="1">
              <a:buFont typeface="Wingdings" pitchFamily="2" charset="2"/>
              <a:buChar char="{"/>
            </a:pPr>
            <a:r>
              <a:rPr lang="es-ES" sz="4000" smtClean="0"/>
              <a:t>Acompañamiento a mujeres para su crecimiento personal.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  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048375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Juice ITC"/>
              </a:rPr>
              <a:t>INICIATIVAS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2 Marcador de contenido"/>
          <p:cNvSpPr>
            <a:spLocks noGrp="1"/>
          </p:cNvSpPr>
          <p:nvPr>
            <p:ph type="body" sz="half" idx="1"/>
          </p:nvPr>
        </p:nvSpPr>
        <p:spPr>
          <a:xfrm>
            <a:off x="468313" y="4005263"/>
            <a:ext cx="8229600" cy="2119312"/>
          </a:xfrm>
        </p:spPr>
        <p:txBody>
          <a:bodyPr/>
          <a:lstStyle/>
          <a:p>
            <a:pPr eaLnBrk="1" hangingPunct="1">
              <a:buFont typeface="Wingdings 2" pitchFamily="18" charset="2"/>
              <a:buChar char="ð"/>
            </a:pPr>
            <a:r>
              <a:rPr lang="es-ES" sz="2800" smtClean="0"/>
              <a:t>Crear un espacio para el cuidado de ancianos abandonados (voluntariado).</a:t>
            </a:r>
          </a:p>
          <a:p>
            <a:pPr eaLnBrk="1" hangingPunct="1">
              <a:buFont typeface="Wingdings 2" pitchFamily="18" charset="2"/>
              <a:buChar char="ð"/>
            </a:pPr>
            <a:r>
              <a:rPr lang="es-ES" sz="2800" smtClean="0"/>
              <a:t>Alternativas de empleos para jóvenes y mujeres.</a:t>
            </a:r>
          </a:p>
          <a:p>
            <a:pPr eaLnBrk="1" hangingPunct="1">
              <a:buFont typeface="Wingdings 2" pitchFamily="18" charset="2"/>
              <a:buChar char="ð"/>
            </a:pPr>
            <a:r>
              <a:rPr lang="es-ES" sz="2800" smtClean="0"/>
              <a:t>Continuar el acompañamiento a mujeres para su crecimiento personal.</a:t>
            </a:r>
          </a:p>
          <a:p>
            <a:pPr eaLnBrk="1" hangingPunct="1">
              <a:buFont typeface="Wingdings 2" pitchFamily="18" charset="2"/>
              <a:buChar char="ð"/>
            </a:pPr>
            <a:endParaRPr lang="es-ES" sz="2800" smtClean="0"/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6191250" cy="10080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low Solid Italic"/>
              </a:rPr>
              <a:t>Propuestas</a:t>
            </a:r>
          </a:p>
        </p:txBody>
      </p:sp>
      <p:pic>
        <p:nvPicPr>
          <p:cNvPr id="19462" name="Picture 14" descr="ASAMBLEA_3_(11)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412875"/>
            <a:ext cx="3168650" cy="2376488"/>
          </a:xfrm>
          <a:ln w="76200" cmpd="tri">
            <a:solidFill>
              <a:srgbClr val="000000"/>
            </a:solidFill>
          </a:ln>
        </p:spPr>
      </p:pic>
      <p:pic>
        <p:nvPicPr>
          <p:cNvPr id="86019" name="Picture 3" descr="IFAI,PASCUA, ADOLESCENT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b="15376"/>
          <a:stretch>
            <a:fillRect/>
          </a:stretch>
        </p:blipFill>
        <p:spPr>
          <a:xfrm>
            <a:off x="971550" y="1484313"/>
            <a:ext cx="3073400" cy="2301875"/>
          </a:xfrm>
          <a:ln w="76200" cmpd="tri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Waterf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2987675" y="4868863"/>
            <a:ext cx="5040313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urlz MT"/>
              </a:rPr>
              <a:t>Gracias 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643438" y="1857364"/>
            <a:ext cx="4214842" cy="4714908"/>
          </a:xfrm>
        </p:spPr>
        <p:txBody>
          <a:bodyPr/>
          <a:lstStyle/>
          <a:p>
            <a:pPr algn="just" eaLnBrk="1" hangingPunct="1"/>
            <a:r>
              <a:rPr lang="es-MX" sz="2800" dirty="0" smtClean="0"/>
              <a:t>La llegada de las hermanas MIC  me </a:t>
            </a:r>
            <a:r>
              <a:rPr lang="es-MX" sz="2800" dirty="0" smtClean="0"/>
              <a:t>llevó </a:t>
            </a:r>
            <a:r>
              <a:rPr lang="es-MX" sz="2800" dirty="0" smtClean="0"/>
              <a:t>por un camino de cambios, porque me transmitieron a un Dios amoroso y de perdón, que le dio  sentido y un lugar en mi vida, e hizo que </a:t>
            </a:r>
            <a:r>
              <a:rPr lang="es-MX" sz="2800" dirty="0" smtClean="0"/>
              <a:t>mirara </a:t>
            </a:r>
            <a:r>
              <a:rPr lang="es-MX" sz="2800" dirty="0" smtClean="0"/>
              <a:t>a mis semejantes con amor y valoración </a:t>
            </a:r>
            <a:r>
              <a:rPr lang="es-MX" sz="2800" dirty="0" smtClean="0"/>
              <a:t>.</a:t>
            </a:r>
            <a:endParaRPr lang="es-MX" sz="2800" dirty="0" smtClean="0"/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214414" y="642918"/>
            <a:ext cx="6553200" cy="12239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E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arlow Solid Italic"/>
              </a:rPr>
              <a:t>Experiencia Con Relación al Carisma</a:t>
            </a:r>
          </a:p>
        </p:txBody>
      </p:sp>
      <p:sp>
        <p:nvSpPr>
          <p:cNvPr id="48130" name="AutoShape 2" descr="Descargar primera c...JPG (940.7 KB)"/>
          <p:cNvSpPr>
            <a:spLocks noChangeAspect="1" noChangeArrowheads="1"/>
          </p:cNvSpPr>
          <p:nvPr/>
        </p:nvSpPr>
        <p:spPr bwMode="auto">
          <a:xfrm>
            <a:off x="63500" y="-661988"/>
            <a:ext cx="209550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132" name="AutoShape 4" descr="Descargar primera c...JPG (940.7 KB)"/>
          <p:cNvSpPr>
            <a:spLocks noChangeAspect="1" noChangeArrowheads="1"/>
          </p:cNvSpPr>
          <p:nvPr/>
        </p:nvSpPr>
        <p:spPr bwMode="auto">
          <a:xfrm>
            <a:off x="63500" y="-661988"/>
            <a:ext cx="209550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134" name="AutoShape 6" descr="Descargar primera c...JPG (940.7 KB)"/>
          <p:cNvSpPr>
            <a:spLocks noChangeAspect="1" noChangeArrowheads="1"/>
          </p:cNvSpPr>
          <p:nvPr/>
        </p:nvSpPr>
        <p:spPr bwMode="auto">
          <a:xfrm>
            <a:off x="63500" y="-661988"/>
            <a:ext cx="209550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136" name="AutoShape 8" descr="Descargar primera c...JPG (940.7 KB)"/>
          <p:cNvSpPr>
            <a:spLocks noChangeAspect="1" noChangeArrowheads="1"/>
          </p:cNvSpPr>
          <p:nvPr/>
        </p:nvSpPr>
        <p:spPr bwMode="auto">
          <a:xfrm>
            <a:off x="63500" y="-661988"/>
            <a:ext cx="2095500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8137" name="Picture 9" descr="C:\Documents and Settings\Usuario\Mis documentos\primera_c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7436"/>
            <a:ext cx="4572032" cy="3359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3 Imagen" descr="comunidad 0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825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flipH="1" flipV="1">
            <a:off x="8316913" y="4221163"/>
            <a:ext cx="71437" cy="714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124390" y="210703"/>
            <a:ext cx="91424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s-MX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PASAR HACIENDO EL BIEN”</a:t>
            </a:r>
            <a:endParaRPr lang="es-MX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03350" y="4941888"/>
            <a:ext cx="56896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accent2"/>
                </a:solidFill>
                <a:latin typeface="Algerian" pitchFamily="82" charset="0"/>
              </a:rPr>
              <a:t>EL CARISMA LO VIVO </a:t>
            </a:r>
            <a:r>
              <a:rPr lang="es-MX" sz="2000" dirty="0" smtClean="0">
                <a:solidFill>
                  <a:schemeClr val="accent2"/>
                </a:solidFill>
                <a:latin typeface="Algerian" pitchFamily="82" charset="0"/>
              </a:rPr>
              <a:t>A Través </a:t>
            </a:r>
            <a:r>
              <a:rPr lang="es-MX" sz="2000" dirty="0">
                <a:solidFill>
                  <a:schemeClr val="accent2"/>
                </a:solidFill>
                <a:latin typeface="Algerian" pitchFamily="82" charset="0"/>
              </a:rPr>
              <a:t>DE MI SERVICIO, DEL COMPARTIR EN DIFERENTES ASPECTOS, LA ENTREGA EN LAS COMUNIDADES.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4 Imagen" descr="100_2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58888" y="4841875"/>
            <a:ext cx="6913562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He descubierto que tengo mucho </a:t>
            </a:r>
            <a:r>
              <a:rPr lang="es-E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qué dar</a:t>
            </a:r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.</a:t>
            </a:r>
          </a:p>
          <a:p>
            <a:pPr algn="ctr"/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He aprendido a confiar en mí.</a:t>
            </a:r>
          </a:p>
          <a:p>
            <a:pPr algn="ctr"/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He aprendido que es importante prepararnos.</a:t>
            </a:r>
          </a:p>
          <a:p>
            <a:pPr algn="ctr"/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Mantener el espíritu alegre  y dinámico </a:t>
            </a:r>
          </a:p>
          <a:p>
            <a:pPr algn="ctr"/>
            <a:r>
              <a:rPr lang="es-ES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rlow Solid Italic"/>
              </a:rPr>
              <a:t>para contagiar a los hermanos y hermanas.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Marcador de contenido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4879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MX" sz="2800" smtClean="0">
                <a:latin typeface="Arial Black" pitchFamily="34" charset="0"/>
              </a:rPr>
              <a:t>LA CERCANIA CON LOS PADRES  DE FAMILIA COMPARTIENDO LOS PROBLEMAS DE LOS HIJOS</a:t>
            </a:r>
          </a:p>
          <a:p>
            <a:pPr eaLnBrk="1" hangingPunct="1">
              <a:buFont typeface="Wingdings 2" pitchFamily="18" charset="2"/>
              <a:buNone/>
            </a:pPr>
            <a:endParaRPr lang="es-MX" smtClean="0">
              <a:latin typeface="Arial Black" pitchFamily="34" charset="0"/>
            </a:endParaRPr>
          </a:p>
        </p:txBody>
      </p:sp>
      <p:pic>
        <p:nvPicPr>
          <p:cNvPr id="18434" name="4 Imagen" descr="comunidad 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09019">
            <a:off x="250825" y="2708275"/>
            <a:ext cx="40671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3 Imagen" descr="curso agosto 2009 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9073">
            <a:off x="4356100" y="2781300"/>
            <a:ext cx="44926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200" b="1" smtClean="0"/>
              <a:t>COLABORACIÓN EN LA FORMACIÓN CON LOS JÓVENES</a:t>
            </a:r>
          </a:p>
        </p:txBody>
      </p:sp>
      <p:pic>
        <p:nvPicPr>
          <p:cNvPr id="19458" name="3 Marcador de contenido" descr="100_09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420938"/>
            <a:ext cx="4176713" cy="3446462"/>
          </a:xfrm>
        </p:spPr>
      </p:pic>
      <p:sp>
        <p:nvSpPr>
          <p:cNvPr id="8" name="7 Rectángulo"/>
          <p:cNvSpPr/>
          <p:nvPr/>
        </p:nvSpPr>
        <p:spPr>
          <a:xfrm>
            <a:off x="4767387" y="2292747"/>
            <a:ext cx="302433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SOLIDARIDAD Y OTROS VALORES</a:t>
            </a:r>
            <a:r>
              <a:rPr lang="es-E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…</a:t>
            </a:r>
          </a:p>
        </p:txBody>
      </p:sp>
      <p:sp>
        <p:nvSpPr>
          <p:cNvPr id="20484" name="8 CuadroTexto"/>
          <p:cNvSpPr txBox="1">
            <a:spLocks noChangeArrowheads="1"/>
          </p:cNvSpPr>
          <p:nvPr/>
        </p:nvSpPr>
        <p:spPr bwMode="auto">
          <a:xfrm>
            <a:off x="4859338" y="3789363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Georg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21510" y="4289921"/>
            <a:ext cx="31683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DISPOSICIÓN Y PRONTITUD AL DIALOGO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es-MX" smtClean="0">
                <a:solidFill>
                  <a:srgbClr val="00B0F0"/>
                </a:solidFill>
                <a:latin typeface="Algerian" pitchFamily="82" charset="0"/>
              </a:rPr>
              <a:t>EVANGELIZACIÓN </a:t>
            </a:r>
            <a:endParaRPr lang="es-MX" smtClean="0"/>
          </a:p>
        </p:txBody>
      </p:sp>
      <p:pic>
        <p:nvPicPr>
          <p:cNvPr id="20482" name="3 Marcador de contenido" descr="DSC02314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349500"/>
            <a:ext cx="2952750" cy="3935413"/>
          </a:xfrm>
        </p:spPr>
      </p:pic>
      <p:pic>
        <p:nvPicPr>
          <p:cNvPr id="20483" name="Picture 2" descr="D:\MIC\PEREGRINACION NIÑ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08275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3 Marcador de contenido" descr="2195871021_1b1c57f1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 smtClean="0">
                <a:solidFill>
                  <a:srgbClr val="00B0F0"/>
                </a:solidFill>
                <a:latin typeface="Algerian" pitchFamily="82" charset="0"/>
              </a:rPr>
              <a:t>TRABAJO EN EQUIPO</a:t>
            </a:r>
            <a:endParaRPr lang="es-MX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21507" name="6 CuadroTexto"/>
          <p:cNvSpPr txBox="1">
            <a:spLocks noChangeArrowheads="1"/>
          </p:cNvSpPr>
          <p:nvPr/>
        </p:nvSpPr>
        <p:spPr bwMode="auto">
          <a:xfrm rot="1073505">
            <a:off x="328613" y="1882775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Arial Rounded MT Bold"/>
              </a:rPr>
              <a:t>RESPOSABILIDAD</a:t>
            </a:r>
            <a:endParaRPr lang="es-MX">
              <a:latin typeface="Arial Rounded MT Bold"/>
            </a:endParaRPr>
          </a:p>
        </p:txBody>
      </p:sp>
      <p:sp>
        <p:nvSpPr>
          <p:cNvPr id="21508" name="7 CuadroTexto"/>
          <p:cNvSpPr txBox="1">
            <a:spLocks noChangeArrowheads="1"/>
          </p:cNvSpPr>
          <p:nvPr/>
        </p:nvSpPr>
        <p:spPr bwMode="auto">
          <a:xfrm>
            <a:off x="4427538" y="2276475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Arial Rounded MT Bold"/>
              </a:rPr>
              <a:t>UNIDAD</a:t>
            </a:r>
          </a:p>
        </p:txBody>
      </p:sp>
      <p:sp>
        <p:nvSpPr>
          <p:cNvPr id="21509" name="8 CuadroTexto"/>
          <p:cNvSpPr txBox="1">
            <a:spLocks noChangeArrowheads="1"/>
          </p:cNvSpPr>
          <p:nvPr/>
        </p:nvSpPr>
        <p:spPr bwMode="auto">
          <a:xfrm>
            <a:off x="900113" y="3860800"/>
            <a:ext cx="64087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3200" b="1">
                <a:latin typeface="Bauhaus 93" pitchFamily="82" charset="0"/>
              </a:rPr>
              <a:t>         DAR  A CONOCER A CRISTO  </a:t>
            </a:r>
          </a:p>
        </p:txBody>
      </p:sp>
      <p:sp>
        <p:nvSpPr>
          <p:cNvPr id="21510" name="9 CuadroTexto"/>
          <p:cNvSpPr txBox="1">
            <a:spLocks noChangeArrowheads="1"/>
          </p:cNvSpPr>
          <p:nvPr/>
        </p:nvSpPr>
        <p:spPr bwMode="auto">
          <a:xfrm>
            <a:off x="0" y="4797425"/>
            <a:ext cx="8532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>
                <a:latin typeface="Arial Rounded MT Bold"/>
              </a:rPr>
              <a:t>AYUDAR A DESCUBRIRLO EN LAS DIFERENTES REALIDADES  QUE SE VAN VIVIENDO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9" grpId="0"/>
      <p:bldP spid="215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716</TotalTime>
  <Words>476</Words>
  <Application>Microsoft Office PowerPoint</Application>
  <PresentationFormat>Presentación en pantalla (4:3)</PresentationFormat>
  <Paragraphs>87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Georgia</vt:lpstr>
      <vt:lpstr>Wingdings 2</vt:lpstr>
      <vt:lpstr>Calibri</vt:lpstr>
      <vt:lpstr>Algerian</vt:lpstr>
      <vt:lpstr>Arial Black</vt:lpstr>
      <vt:lpstr>Arial Rounded MT Bold</vt:lpstr>
      <vt:lpstr>Bauhaus 93</vt:lpstr>
      <vt:lpstr>Chiller</vt:lpstr>
      <vt:lpstr>Wingdings</vt:lpstr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COLABORACIÓN EN LA FORMACIÓN CON LOS JÓVENES</vt:lpstr>
      <vt:lpstr>EVANGELIZACIÓN </vt:lpstr>
      <vt:lpstr>TRABAJO EN EQUIPO</vt:lpstr>
      <vt:lpstr>Diapositiva 10</vt:lpstr>
      <vt:lpstr>Diapositiva 11</vt:lpstr>
      <vt:lpstr>EL ANÁLISIS DE LA REALIDAD</vt:lpstr>
      <vt:lpstr>LA LUCHA ORAGANIZADA PARA ATENDER LAS NECESIDADES DE LAS PERSONAS  </vt:lpstr>
      <vt:lpstr>LA PRESENCIA DE LAS HERMANAS QUE ACOMPAÑAN EL CAMINAR </vt:lpstr>
      <vt:lpstr>Diapositiva 15</vt:lpstr>
      <vt:lpstr>Diapositiva 16</vt:lpstr>
      <vt:lpstr>Diapositiva 17</vt:lpstr>
      <vt:lpstr>NIVEL DE GRUPO </vt:lpstr>
      <vt:lpstr>    PASTORAL PARROQUIAL</vt:lpstr>
      <vt:lpstr>             Formas de Trabajo: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SAN JOSE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EXPERINCIA PERSONAL </dc:title>
  <dc:creator>SAN JOSE</dc:creator>
  <cp:lastModifiedBy>Your User Name</cp:lastModifiedBy>
  <cp:revision>54</cp:revision>
  <dcterms:created xsi:type="dcterms:W3CDTF">2011-02-16T05:48:25Z</dcterms:created>
  <dcterms:modified xsi:type="dcterms:W3CDTF">2011-02-21T02:33:21Z</dcterms:modified>
</cp:coreProperties>
</file>