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C99FF"/>
    <a:srgbClr val="FF66FF"/>
    <a:srgbClr val="FF00FF"/>
    <a:srgbClr val="FF99FF"/>
    <a:srgbClr val="FFFFFF"/>
    <a:srgbClr val="99FF33"/>
    <a:srgbClr val="DDD4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2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B5BE0-2293-463D-BDEF-A353B141AE95}" type="datetimeFigureOut">
              <a:rPr lang="es-CO" smtClean="0"/>
              <a:t>20/01/2016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4883B-A859-45DB-9E92-7927FAB4E0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864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4386-9913-4DF4-8EB9-6DD6AF64828C}" type="datetimeFigureOut">
              <a:rPr lang="es-CO" smtClean="0"/>
              <a:t>20/01/2016</a:t>
            </a:fld>
            <a:endParaRPr lang="es-CO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6582E01-5636-471F-B130-2F3827406AF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4386-9913-4DF4-8EB9-6DD6AF64828C}" type="datetimeFigureOut">
              <a:rPr lang="es-CO" smtClean="0"/>
              <a:t>20/01/2016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2E01-5636-471F-B130-2F3827406AF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4386-9913-4DF4-8EB9-6DD6AF64828C}" type="datetimeFigureOut">
              <a:rPr lang="es-CO" smtClean="0"/>
              <a:t>20/01/2016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2E01-5636-471F-B130-2F3827406AF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4386-9913-4DF4-8EB9-6DD6AF64828C}" type="datetimeFigureOut">
              <a:rPr lang="es-CO" smtClean="0"/>
              <a:t>20/01/2016</a:t>
            </a:fld>
            <a:endParaRPr lang="es-CO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CO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6582E01-5636-471F-B130-2F3827406AF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4386-9913-4DF4-8EB9-6DD6AF64828C}" type="datetimeFigureOut">
              <a:rPr lang="es-CO" smtClean="0"/>
              <a:t>20/01/2016</a:t>
            </a:fld>
            <a:endParaRPr lang="es-CO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2E01-5636-471F-B130-2F3827406AFB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4386-9913-4DF4-8EB9-6DD6AF64828C}" type="datetimeFigureOut">
              <a:rPr lang="es-CO" smtClean="0"/>
              <a:t>20/01/2016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2E01-5636-471F-B130-2F3827406AF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4386-9913-4DF4-8EB9-6DD6AF64828C}" type="datetimeFigureOut">
              <a:rPr lang="es-CO" smtClean="0"/>
              <a:t>20/01/2016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6582E01-5636-471F-B130-2F3827406AFB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4386-9913-4DF4-8EB9-6DD6AF64828C}" type="datetimeFigureOut">
              <a:rPr lang="es-CO" smtClean="0"/>
              <a:t>20/01/2016</a:t>
            </a:fld>
            <a:endParaRPr lang="es-CO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2E01-5636-471F-B130-2F3827406AF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4386-9913-4DF4-8EB9-6DD6AF64828C}" type="datetimeFigureOut">
              <a:rPr lang="es-CO" smtClean="0"/>
              <a:t>20/01/2016</a:t>
            </a:fld>
            <a:endParaRPr lang="es-CO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2E01-5636-471F-B130-2F3827406AF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4386-9913-4DF4-8EB9-6DD6AF64828C}" type="datetimeFigureOut">
              <a:rPr lang="es-CO" smtClean="0"/>
              <a:t>20/01/2016</a:t>
            </a:fld>
            <a:endParaRPr lang="es-CO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2E01-5636-471F-B130-2F3827406AF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4386-9913-4DF4-8EB9-6DD6AF64828C}" type="datetimeFigureOut">
              <a:rPr lang="es-CO" smtClean="0"/>
              <a:t>20/01/2016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2E01-5636-471F-B130-2F3827406AFB}" type="slidenum">
              <a:rPr lang="es-CO" smtClean="0"/>
              <a:t>‹Nº›</a:t>
            </a:fld>
            <a:endParaRPr lang="es-CO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0894386-9913-4DF4-8EB9-6DD6AF64828C}" type="datetimeFigureOut">
              <a:rPr lang="es-CO" smtClean="0"/>
              <a:t>20/01/2016</a:t>
            </a:fld>
            <a:endParaRPr lang="es-CO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6582E01-5636-471F-B130-2F3827406AFB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21068157">
            <a:off x="542718" y="642478"/>
            <a:ext cx="5134835" cy="230832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Asamblea de la Delegación </a:t>
            </a:r>
          </a:p>
          <a:p>
            <a:pPr algn="ctr"/>
            <a:r>
              <a:rPr lang="es-E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MIC - Colombia</a:t>
            </a:r>
            <a:endParaRPr lang="es-E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948264" y="602128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Enero 13-17 de 2016</a:t>
            </a:r>
            <a:endParaRPr lang="es-CO" sz="14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259632" y="5392961"/>
            <a:ext cx="6264696" cy="70788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Bodoni MT Condensed" pitchFamily="18" charset="0"/>
              </a:rPr>
              <a:t>“La fuerza de la </a:t>
            </a:r>
            <a:r>
              <a:rPr lang="es-CO" sz="20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Bodoni MT Condensed" pitchFamily="18" charset="0"/>
              </a:rPr>
              <a:t>Ruah</a:t>
            </a:r>
            <a:r>
              <a:rPr lang="es-CO" sz="2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Bodoni MT Condensed" pitchFamily="18" charset="0"/>
              </a:rPr>
              <a:t> nos anima a ser casa – hogar para gestar vida renovada y salir como discípulas al camino”</a:t>
            </a:r>
            <a:endParaRPr lang="es-CO" sz="20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Bodoni MT Condensed" pitchFamily="18" charset="0"/>
            </a:endParaRPr>
          </a:p>
        </p:txBody>
      </p:sp>
      <p:pic>
        <p:nvPicPr>
          <p:cNvPr id="1026" name="Picture 2" descr="C:\Users\USER\Desktop\fotos 2016\IMG_59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76872"/>
            <a:ext cx="4250796" cy="31880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78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5" y="683404"/>
            <a:ext cx="5832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>
                <a:effectLst>
                  <a:glow rad="101600">
                    <a:srgbClr val="FF99FF">
                      <a:alpha val="60000"/>
                    </a:srgbClr>
                  </a:glow>
                </a:effectLst>
                <a:latin typeface="Copperplate Gothic Bold" pitchFamily="34" charset="0"/>
              </a:rPr>
              <a:t>“casa donde se comparte y ofrece la vida gestada”</a:t>
            </a:r>
            <a:endParaRPr lang="es-CO" sz="2200" dirty="0">
              <a:effectLst>
                <a:glow rad="101600">
                  <a:srgbClr val="FF99FF">
                    <a:alpha val="60000"/>
                  </a:srgbClr>
                </a:glow>
              </a:effectLst>
              <a:latin typeface="Copperplate Gothic Bold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1700808"/>
            <a:ext cx="381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Iniciamos la asamblea con una jornada de </a:t>
            </a:r>
            <a:r>
              <a:rPr lang="es-CO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Retiro.</a:t>
            </a:r>
            <a:endParaRPr lang="es-CO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CO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Iluminadas desde el texto de la Multiplicación de los panes ( Mc. 6, 33-40) el cual nos permitió reflexionar sobre nuestra actitud frente a Jesús y los </a:t>
            </a:r>
            <a:r>
              <a:rPr lang="es-CO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demás. </a:t>
            </a:r>
            <a:endParaRPr lang="es-CO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 descr="C:\Users\USER\Desktop\fotos 2016\IMG_59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3096">
            <a:off x="526345" y="3925786"/>
            <a:ext cx="3460493" cy="2595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fotos 2016\IMG_59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r="13211" b="4651"/>
          <a:stretch/>
        </p:blipFill>
        <p:spPr bwMode="auto">
          <a:xfrm>
            <a:off x="6258561" y="1412775"/>
            <a:ext cx="2346960" cy="2265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1 CuadroTexto"/>
          <p:cNvSpPr txBox="1"/>
          <p:nvPr/>
        </p:nvSpPr>
        <p:spPr>
          <a:xfrm>
            <a:off x="4427984" y="4149080"/>
            <a:ext cx="41775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>
                <a:latin typeface="Century Schoolbook" pitchFamily="18" charset="0"/>
              </a:rPr>
              <a:t>Dejándonos iluminar por la fuerza del Espíritu, nos dispusimos a vivir esta asamblea con apertura, gozo, sentido fraterno para acoger de este espacio de trabajo y encuentro. </a:t>
            </a:r>
            <a:endParaRPr lang="es-CO" sz="20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91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60218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effectLst>
                  <a:glow rad="101600">
                    <a:srgbClr val="99FF33">
                      <a:alpha val="60000"/>
                    </a:srgbClr>
                  </a:glow>
                </a:effectLst>
                <a:latin typeface="Broadway" pitchFamily="82" charset="0"/>
              </a:rPr>
              <a:t>“Casa donde se abraza la vida que es y se sueña”</a:t>
            </a:r>
            <a:endParaRPr lang="es-CO" sz="2000" dirty="0">
              <a:effectLst>
                <a:glow rad="101600">
                  <a:srgbClr val="99FF33">
                    <a:alpha val="60000"/>
                  </a:srgbClr>
                </a:glow>
              </a:effectLst>
              <a:latin typeface="Broadway" pitchFamily="82" charset="0"/>
            </a:endParaRPr>
          </a:p>
        </p:txBody>
      </p:sp>
      <p:pic>
        <p:nvPicPr>
          <p:cNvPr id="4098" name="Picture 2" descr="C:\Users\USER\Desktop\fotos 2016\IMG_59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83396"/>
            <a:ext cx="3491880" cy="2618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9552" y="141277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S</a:t>
            </a:r>
            <a:r>
              <a:rPr lang="es-CO" b="1" dirty="0" smtClean="0"/>
              <a:t>egundo día: </a:t>
            </a:r>
            <a:endParaRPr lang="es-CO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60044" y="2289939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>
                <a:latin typeface="Eras Medium ITC" pitchFamily="34" charset="0"/>
              </a:rPr>
              <a:t>En este día retomamos la realidad Congregacional, los retos, opciones para dinamizar la vida misionera.</a:t>
            </a:r>
            <a:endParaRPr lang="es-CO" sz="2000" dirty="0">
              <a:latin typeface="Eras Medium ITC" pitchFamily="34" charset="0"/>
            </a:endParaRPr>
          </a:p>
        </p:txBody>
      </p:sp>
      <p:pic>
        <p:nvPicPr>
          <p:cNvPr id="1026" name="Picture 2" descr="C:\Users\USER\Desktop\fotos 2016\IMG_59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36579"/>
            <a:ext cx="2650456" cy="1987842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347864" y="4293096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latin typeface="Eras Medium ITC" pitchFamily="34" charset="0"/>
              </a:rPr>
              <a:t>Como Delegación, resaltamos algunas de las opciones que nos permitirán proyectarnos tanto a nivel personal, comunitario y en la misión de tal manera que favorezca la vida cotidiana en bien de las hermanas y los destinatarios  de la misión.  </a:t>
            </a:r>
            <a:endParaRPr lang="es-CO" sz="2000" dirty="0">
              <a:latin typeface="Eras Medium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9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72677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lgerian" pitchFamily="82" charset="0"/>
              </a:rPr>
              <a:t>“Casa donde se amasa la vida renovada”</a:t>
            </a:r>
            <a:endParaRPr lang="es-CO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lgerian" pitchFamily="82" charset="0"/>
            </a:endParaRPr>
          </a:p>
        </p:txBody>
      </p:sp>
      <p:pic>
        <p:nvPicPr>
          <p:cNvPr id="2050" name="Picture 2" descr="C:\Users\USER\Desktop\fotos 2016\IMG_59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/>
          <a:stretch/>
        </p:blipFill>
        <p:spPr bwMode="auto">
          <a:xfrm>
            <a:off x="323528" y="3284984"/>
            <a:ext cx="3581805" cy="2962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139952" y="1700808"/>
            <a:ext cx="45365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 smtClean="0">
                <a:latin typeface="Dotum" pitchFamily="34" charset="-127"/>
                <a:ea typeface="Dotum" pitchFamily="34" charset="-127"/>
              </a:rPr>
              <a:t>Acogemos con apertura la realidad de la Congregación y las búsquedas que se están realizando para una organización ágil que nos permita vivir con gozo nuestra consagración y misión en bien de los mas necesitados; re-significando nuestra presencia para la construcción del reino de Dios. </a:t>
            </a:r>
            <a:endParaRPr lang="es-CO" sz="2400" dirty="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70080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Tercer día: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9700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5616" y="62068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Forte" pitchFamily="66" charset="0"/>
              </a:rPr>
              <a:t>“Casa donde se entreteje vida “</a:t>
            </a:r>
            <a:endParaRPr lang="es-CO" sz="2400" dirty="0">
              <a:effectLst>
                <a:glow rad="101600">
                  <a:srgbClr val="FFFFFF">
                    <a:alpha val="60000"/>
                  </a:srgbClr>
                </a:glow>
              </a:effectLst>
              <a:latin typeface="Forte" pitchFamily="66" charset="0"/>
            </a:endParaRPr>
          </a:p>
        </p:txBody>
      </p:sp>
      <p:pic>
        <p:nvPicPr>
          <p:cNvPr id="2050" name="Picture 2" descr="C:\Users\USER\Desktop\fotos 2016\IMG_59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1" t="10919"/>
          <a:stretch/>
        </p:blipFill>
        <p:spPr bwMode="auto">
          <a:xfrm>
            <a:off x="179512" y="1588876"/>
            <a:ext cx="2592288" cy="1991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fotos 2016\IMG_59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9"/>
          <a:stretch/>
        </p:blipFill>
        <p:spPr bwMode="auto">
          <a:xfrm>
            <a:off x="6194192" y="1071278"/>
            <a:ext cx="2483089" cy="20833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fotos 2016\IMG_59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5" t="13899" b="-5193"/>
          <a:stretch/>
        </p:blipFill>
        <p:spPr bwMode="auto">
          <a:xfrm>
            <a:off x="4499992" y="4167338"/>
            <a:ext cx="1982232" cy="2636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267744" y="11967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Cuarto día: </a:t>
            </a:r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2987824" y="1844824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>
                <a:latin typeface="Maiandra GD" pitchFamily="34" charset="0"/>
              </a:rPr>
              <a:t>Escuchamos y acogemos los pasos que se han dado para la nueva fundación, dejando que el Espíritu nos mantenga en apertura y disponibilidad.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23528" y="3789040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>
                <a:latin typeface="GungsuhChe" pitchFamily="49" charset="-127"/>
                <a:ea typeface="GungsuhChe" pitchFamily="49" charset="-127"/>
              </a:rPr>
              <a:t>Fue un día que se trabajo varios puntos ente ellos la canonización de M. Alfonsa, el FSS, las normas contables dentro y fuera del país,  y al final de la tarde se realizó la cosecha de las fichas de formación de espiritualidad. </a:t>
            </a:r>
            <a:endParaRPr lang="es-CO" dirty="0">
              <a:latin typeface="GungsuhChe" pitchFamily="49" charset="-127"/>
              <a:ea typeface="Gungsuh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248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fotos 2016\IMG_5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8587"/>
            <a:ext cx="4104456" cy="3078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115616" y="1124744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oper Black" pitchFamily="18" charset="0"/>
                <a:ea typeface="GungsuhChe" pitchFamily="49" charset="-127"/>
              </a:rPr>
              <a:t>GRACIAS</a:t>
            </a:r>
            <a:endParaRPr lang="es-CO" sz="9600" dirty="0">
              <a:effectLst>
                <a:glow rad="101600">
                  <a:srgbClr val="C00000">
                    <a:alpha val="60000"/>
                  </a:srgb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oper Black" pitchFamily="18" charset="0"/>
              <a:ea typeface="GungsuhChe" pitchFamily="49" charset="-127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64088" y="2852936"/>
            <a:ext cx="331236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600" dirty="0" smtClean="0"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Algerian" pitchFamily="82" charset="0"/>
              </a:rPr>
              <a:t>Que el Espíritu de Jesús Misionero y M. Alfonsa iluminen nuestros pases en este caminar misionero. </a:t>
            </a:r>
            <a:endParaRPr lang="es-CO" sz="2600" dirty="0">
              <a:effectLst>
                <a:glow rad="228600">
                  <a:srgbClr val="FFFF00">
                    <a:alpha val="40000"/>
                  </a:srgbClr>
                </a:glow>
              </a:effectLst>
              <a:latin typeface="Algerian" pitchFamily="82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572000" y="600094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effectLst>
                  <a:glow rad="228600">
                    <a:srgbClr val="66FFFF"/>
                  </a:glow>
                </a:effectLst>
                <a:latin typeface="Broadway" pitchFamily="82" charset="0"/>
              </a:rPr>
              <a:t>200 años!!!</a:t>
            </a:r>
            <a:endParaRPr lang="es-CO" sz="2800" dirty="0">
              <a:effectLst>
                <a:glow rad="228600">
                  <a:srgbClr val="66FFFF"/>
                </a:glow>
              </a:effectLst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408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191</TotalTime>
  <Words>357</Words>
  <Application>Microsoft Office PowerPoint</Application>
  <PresentationFormat>Presentación en pantalla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Viajes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17</cp:revision>
  <dcterms:created xsi:type="dcterms:W3CDTF">2016-01-20T02:43:56Z</dcterms:created>
  <dcterms:modified xsi:type="dcterms:W3CDTF">2016-01-20T17:53:53Z</dcterms:modified>
</cp:coreProperties>
</file>