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66"/>
    <a:srgbClr val="FF66FF"/>
    <a:srgbClr val="FFCC00"/>
    <a:srgbClr val="CC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14/02/13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14/02/13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14/02/13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14/02/13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14/02/13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14/02/13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14/02/13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14/02/13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14/02/13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14/02/13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14/02/13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14/02/13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76470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7030A0"/>
                </a:solidFill>
                <a:effectLst>
                  <a:glow rad="101600">
                    <a:srgbClr val="FF99FF"/>
                  </a:glow>
                </a:effectLst>
                <a:latin typeface="Chilada ICG Tres" pitchFamily="2" charset="0"/>
              </a:rPr>
              <a:t>ACOGEMOS LA VIDA QUE EL ESPIRITU HA ENGENDRADO</a:t>
            </a:r>
            <a:endParaRPr lang="es-ES" sz="2400" dirty="0">
              <a:solidFill>
                <a:srgbClr val="7030A0"/>
              </a:solidFill>
              <a:effectLst>
                <a:glow rad="101600">
                  <a:srgbClr val="FF99FF"/>
                </a:glow>
              </a:effectLst>
              <a:latin typeface="Chilada ICG Tres" pitchFamily="2" charset="0"/>
            </a:endParaRPr>
          </a:p>
        </p:txBody>
      </p:sp>
      <p:pic>
        <p:nvPicPr>
          <p:cNvPr id="1026" name="Picture 2" descr="C:\Documents and Settings\Lprincipal\Escritorio\MORAIMA\ASAMBLEA 2013\DSC0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2808312" cy="2106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Lprincipal\Escritorio\MORAIMA\ASAMBLEA 2013\DSC0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8986">
            <a:off x="6012160" y="1124744"/>
            <a:ext cx="2946990" cy="2210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395536" y="1916832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008000"/>
                </a:solidFill>
                <a:latin typeface="Abadi MT Condensed Light" pitchFamily="34" charset="0"/>
              </a:rPr>
              <a:t>En ambiente de oración y reflexión  compartimos la vida suscitada en las diferentes comunidades, quienes nos dieron a conocer la acción pastoral que se realiza,  la cual se convierte en un reto por la difícil situación que se presenta</a:t>
            </a:r>
            <a:r>
              <a:rPr lang="es-ES" sz="2000" b="1" dirty="0" smtClean="0">
                <a:solidFill>
                  <a:srgbClr val="008000"/>
                </a:solidFill>
                <a:latin typeface="Abadi MT Condensed Light" pitchFamily="34" charset="0"/>
              </a:rPr>
              <a:t> </a:t>
            </a:r>
            <a:r>
              <a:rPr lang="es-ES" sz="2000" b="1" dirty="0" smtClean="0">
                <a:solidFill>
                  <a:srgbClr val="008000"/>
                </a:solidFill>
                <a:latin typeface="Abadi MT Condensed Light" pitchFamily="34" charset="0"/>
              </a:rPr>
              <a:t>siendo signo </a:t>
            </a:r>
            <a:r>
              <a:rPr lang="es-ES" sz="2000" b="1" dirty="0" smtClean="0">
                <a:solidFill>
                  <a:srgbClr val="008000"/>
                </a:solidFill>
                <a:latin typeface="Abadi MT Condensed Light" pitchFamily="34" charset="0"/>
              </a:rPr>
              <a:t>de esperanza y vida</a:t>
            </a:r>
            <a:r>
              <a:rPr lang="es-ES" sz="2000" b="1" dirty="0" smtClean="0">
                <a:solidFill>
                  <a:srgbClr val="008000"/>
                </a:solidFill>
                <a:latin typeface="Abadi MT Condensed Light" pitchFamily="34" charset="0"/>
              </a:rPr>
              <a:t> en medio de un ambiente de guerra, violencia, desplazamiento, pobreza y muerte.</a:t>
            </a:r>
            <a:endParaRPr lang="es-ES" sz="2000" b="1" dirty="0">
              <a:solidFill>
                <a:srgbClr val="008000"/>
              </a:solidFill>
              <a:latin typeface="Abadi MT Condensed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91880" y="4149080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C00000"/>
                </a:solidFill>
                <a:latin typeface="Abadi MT Condensed Light" pitchFamily="34" charset="0"/>
              </a:rPr>
              <a:t>Al recoger la memoria narrativa y económica de la Delegación constatamos que el Señor ha estado grande con nosotras, que ha sido mucha la experiencia vivida pero también, muchas las exigencias,  llamadas y compromisos que nos quedan para seguir gestando vida “vino nuevo” en medio de  un mundo, una sociedad que gesta muerte “no tienen vino”.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principal\Escritorio\MORAIMA\ASAMBLEA 2013\DSC01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8688">
            <a:off x="6948264" y="620688"/>
            <a:ext cx="1944216" cy="2592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Lprincipal\Escritorio\MORAIMA\ASAMBLEA 2013\DSC01937.JPG"/>
          <p:cNvPicPr>
            <a:picLocks noChangeAspect="1" noChangeArrowheads="1"/>
          </p:cNvPicPr>
          <p:nvPr/>
        </p:nvPicPr>
        <p:blipFill>
          <a:blip r:embed="rId3" cstate="print"/>
          <a:srcRect t="9577" r="16419"/>
          <a:stretch>
            <a:fillRect/>
          </a:stretch>
        </p:blipFill>
        <p:spPr bwMode="auto">
          <a:xfrm rot="630184">
            <a:off x="6879585" y="3084347"/>
            <a:ext cx="2016224" cy="2908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Lprincipal\Escritorio\MORAIMA\ASAMBLEA 2013\DSC01939.JPG"/>
          <p:cNvPicPr>
            <a:picLocks noChangeAspect="1" noChangeArrowheads="1"/>
          </p:cNvPicPr>
          <p:nvPr/>
        </p:nvPicPr>
        <p:blipFill>
          <a:blip r:embed="rId4" cstate="print"/>
          <a:srcRect b="11560"/>
          <a:stretch>
            <a:fillRect/>
          </a:stretch>
        </p:blipFill>
        <p:spPr bwMode="auto">
          <a:xfrm>
            <a:off x="899592" y="3789040"/>
            <a:ext cx="19540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 rot="21000006">
            <a:off x="645798" y="64983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00B05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Algerian" pitchFamily="82" charset="0"/>
              </a:rPr>
              <a:t>INTUIMOS…</a:t>
            </a:r>
            <a:endParaRPr lang="es-ES" sz="3600" dirty="0">
              <a:solidFill>
                <a:srgbClr val="00B05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  <a:latin typeface="Algerian" pitchFamily="8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87824" y="414908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00B0F0"/>
                </a:solidFill>
                <a:latin typeface="Abadi MT Condensed Light" pitchFamily="34" charset="0"/>
              </a:rPr>
              <a:t>Partiendo de una lectura personal y con deseos de hacer de las opciones Congregacionales  del XXIII Capítulo General, el itinerario a seguir y vivir; se  concretizaron los Cómos para hacerlos  vida en la Delegación.</a:t>
            </a:r>
            <a:endParaRPr lang="es-ES" sz="2000" b="1" dirty="0">
              <a:solidFill>
                <a:srgbClr val="00B0F0"/>
              </a:solidFill>
              <a:latin typeface="Abadi MT Condensed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1628800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0070C0"/>
                </a:solidFill>
                <a:latin typeface="Abadi MT Condensed Light" pitchFamily="34" charset="0"/>
              </a:rPr>
              <a:t>Se nos invita a apostar por actitudes de esperanza y vida que nos llevan a vivir la Pascua, estando alertas para no repetir formas y modelos que quitan vida, para ello se debe tener presente: </a:t>
            </a:r>
          </a:p>
          <a:p>
            <a:pPr algn="just"/>
            <a:r>
              <a:rPr lang="es-ES" sz="2000" b="1" dirty="0" smtClean="0">
                <a:solidFill>
                  <a:srgbClr val="0070C0"/>
                </a:solidFill>
                <a:latin typeface="Abadi MT Condensed Light" pitchFamily="34" charset="0"/>
              </a:rPr>
              <a:t>Una buena crítica, el ser mujeres creadoras y cuidadoras  desde el establecer prioridades, discernir y apostar por una acción misionera constitutiva del ser humano.</a:t>
            </a:r>
            <a:endParaRPr lang="es-ES" sz="2000" b="1" dirty="0">
              <a:solidFill>
                <a:srgbClr val="0070C0"/>
              </a:solidFill>
              <a:latin typeface="Abadi MT Condense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principal\Escritorio\MORAIMA\ASAMBLEA 2013\DSC0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469531" cy="260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Lprincipal\Escritorio\MORAIMA\ASAMBLEA 2013\DSC0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2440130" cy="3253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CuadroTexto"/>
          <p:cNvSpPr txBox="1"/>
          <p:nvPr/>
        </p:nvSpPr>
        <p:spPr>
          <a:xfrm>
            <a:off x="2987824" y="908720"/>
            <a:ext cx="517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7030A0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Bernard MT Condensed" pitchFamily="18" charset="0"/>
              </a:rPr>
              <a:t>Estamos de fiesta con Jesús por la presencia de los laicos entre nosotras.</a:t>
            </a:r>
          </a:p>
          <a:p>
            <a:pPr algn="ctr"/>
            <a:r>
              <a:rPr lang="es-ES" sz="2400" dirty="0" smtClean="0">
                <a:solidFill>
                  <a:srgbClr val="7030A0"/>
                </a:solidFill>
                <a:effectLst>
                  <a:glow rad="101600">
                    <a:srgbClr val="FF99FF">
                      <a:alpha val="60000"/>
                    </a:srgbClr>
                  </a:glow>
                </a:effectLst>
                <a:latin typeface="Bernard MT Condensed" pitchFamily="18" charset="0"/>
              </a:rPr>
              <a:t> </a:t>
            </a:r>
            <a:endParaRPr lang="es-ES" sz="2400" dirty="0">
              <a:solidFill>
                <a:srgbClr val="7030A0"/>
              </a:solidFill>
              <a:effectLst>
                <a:glow rad="101600">
                  <a:srgbClr val="FF99FF">
                    <a:alpha val="60000"/>
                  </a:srgb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5856" y="2132856"/>
            <a:ext cx="4824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badi MT Condensed Light" pitchFamily="34" charset="0"/>
              </a:rPr>
              <a:t>La llegada de los laicos le dio el toque que faltaba a la  fiesta; lo que nos lleva a confirmar que  la fuerza de la </a:t>
            </a:r>
            <a:r>
              <a:rPr lang="es-ES" sz="2000" b="1" dirty="0" err="1" smtClean="0">
                <a:latin typeface="Abadi MT Condensed Light" pitchFamily="34" charset="0"/>
              </a:rPr>
              <a:t>Ruah</a:t>
            </a:r>
            <a:r>
              <a:rPr lang="es-ES" sz="2000" b="1" dirty="0" smtClean="0">
                <a:latin typeface="Abadi MT Condensed Light" pitchFamily="34" charset="0"/>
              </a:rPr>
              <a:t> está cada día dinamizando nuestra vida y nuestro carisma MIC.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3861048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  <a:latin typeface="Abadi MT Condensed Light" pitchFamily="34" charset="0"/>
              </a:rPr>
              <a:t>Laicos que participan:</a:t>
            </a:r>
          </a:p>
          <a:p>
            <a:pPr algn="just"/>
            <a:r>
              <a:rPr lang="es-ES" sz="2000" b="1" dirty="0" err="1" smtClean="0">
                <a:latin typeface="Abadi MT Condensed Light" pitchFamily="34" charset="0"/>
              </a:rPr>
              <a:t>Lisandra</a:t>
            </a:r>
            <a:r>
              <a:rPr lang="es-ES" sz="2000" b="1" dirty="0" smtClean="0">
                <a:latin typeface="Abadi MT Condensed Light" pitchFamily="34" charset="0"/>
              </a:rPr>
              <a:t> </a:t>
            </a:r>
            <a:r>
              <a:rPr lang="es-ES" sz="2000" b="1" dirty="0" smtClean="0">
                <a:latin typeface="Abadi MT Condensed Light" pitchFamily="34" charset="0"/>
              </a:rPr>
              <a:t>Benavides y Carmen Elena </a:t>
            </a:r>
            <a:r>
              <a:rPr lang="es-ES" sz="2000" b="1" dirty="0" err="1" smtClean="0">
                <a:latin typeface="Abadi MT Condensed Light" pitchFamily="34" charset="0"/>
              </a:rPr>
              <a:t>Ascuntar</a:t>
            </a:r>
            <a:r>
              <a:rPr lang="es-ES" sz="2000" b="1" dirty="0" smtClean="0">
                <a:latin typeface="Abadi MT Condensed Light" pitchFamily="34" charset="0"/>
              </a:rPr>
              <a:t> (Samaniego</a:t>
            </a:r>
            <a:r>
              <a:rPr lang="es-ES" sz="2000" b="1" dirty="0" smtClean="0">
                <a:latin typeface="Abadi MT Condensed Light" pitchFamily="34" charset="0"/>
              </a:rPr>
              <a:t>)</a:t>
            </a:r>
          </a:p>
          <a:p>
            <a:pPr algn="just"/>
            <a:r>
              <a:rPr lang="es-ES" sz="2000" b="1" dirty="0" smtClean="0">
                <a:latin typeface="Abadi MT Condensed Light" pitchFamily="34" charset="0"/>
              </a:rPr>
              <a:t>Socorro </a:t>
            </a:r>
            <a:r>
              <a:rPr lang="es-ES" sz="2000" b="1" dirty="0" smtClean="0">
                <a:latin typeface="Abadi MT Condensed Light" pitchFamily="34" charset="0"/>
              </a:rPr>
              <a:t>Bravo (Puerto </a:t>
            </a:r>
            <a:r>
              <a:rPr lang="es-ES" sz="2000" b="1" dirty="0" smtClean="0">
                <a:latin typeface="Abadi MT Condensed Light" pitchFamily="34" charset="0"/>
              </a:rPr>
              <a:t>Asís)</a:t>
            </a:r>
          </a:p>
          <a:p>
            <a:pPr algn="just"/>
            <a:r>
              <a:rPr lang="es-ES" sz="2000" b="1" dirty="0" smtClean="0">
                <a:latin typeface="Abadi MT Condensed Light" pitchFamily="34" charset="0"/>
              </a:rPr>
              <a:t>Esmeralda </a:t>
            </a:r>
            <a:r>
              <a:rPr lang="es-ES" sz="2000" b="1" dirty="0" smtClean="0">
                <a:latin typeface="Abadi MT Condensed Light" pitchFamily="34" charset="0"/>
              </a:rPr>
              <a:t>Correa y José del Carmen Torres (B/ Sociego-Bogotá) </a:t>
            </a:r>
            <a:r>
              <a:rPr lang="es-ES" sz="2000" b="1" dirty="0" smtClean="0">
                <a:latin typeface="Abadi MT Condensed Light" pitchFamily="34" charset="0"/>
              </a:rPr>
              <a:t>y</a:t>
            </a:r>
          </a:p>
          <a:p>
            <a:pPr algn="just"/>
            <a:r>
              <a:rPr lang="es-ES" sz="2000" b="1" dirty="0" smtClean="0">
                <a:latin typeface="Abadi MT Condensed Light" pitchFamily="34" charset="0"/>
              </a:rPr>
              <a:t> </a:t>
            </a:r>
            <a:r>
              <a:rPr lang="es-ES" sz="2000" b="1" dirty="0" smtClean="0">
                <a:latin typeface="Abadi MT Condensed Light" pitchFamily="34" charset="0"/>
              </a:rPr>
              <a:t>Héctor Peña y Eduardo </a:t>
            </a:r>
            <a:r>
              <a:rPr lang="es-ES" sz="2000" b="1" dirty="0" err="1" smtClean="0">
                <a:latin typeface="Abadi MT Condensed Light" pitchFamily="34" charset="0"/>
              </a:rPr>
              <a:t>Buitrago</a:t>
            </a:r>
            <a:r>
              <a:rPr lang="es-ES" sz="2000" b="1" dirty="0" smtClean="0">
                <a:latin typeface="Abadi MT Condensed Light" pitchFamily="34" charset="0"/>
              </a:rPr>
              <a:t> (B/ Gran Colombia, Bogotá).</a:t>
            </a:r>
            <a:endParaRPr lang="es-ES" sz="2000" b="1" dirty="0">
              <a:latin typeface="Abadi MT Condense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principal\Escritorio\MORAIMA\ASAMBLEA 2013\DSC01924.JPG"/>
          <p:cNvPicPr>
            <a:picLocks noChangeAspect="1" noChangeArrowheads="1"/>
          </p:cNvPicPr>
          <p:nvPr/>
        </p:nvPicPr>
        <p:blipFill>
          <a:blip r:embed="rId2" cstate="print"/>
          <a:srcRect r="8800"/>
          <a:stretch>
            <a:fillRect/>
          </a:stretch>
        </p:blipFill>
        <p:spPr bwMode="auto">
          <a:xfrm rot="20837493">
            <a:off x="5794111" y="4134464"/>
            <a:ext cx="2736304" cy="2250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Documents and Settings\Lprincipal\Escritorio\MORAIMA\ASAMBLEA 2013\DSC01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2278112" cy="303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Lprincipal\Escritorio\MORAIMA\ASAMBLEA 2013\DSC01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9972">
            <a:off x="460754" y="912131"/>
            <a:ext cx="1770094" cy="236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635896" y="764704"/>
            <a:ext cx="4153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CC0000"/>
                </a:solidFill>
                <a:effectLst>
                  <a:glow rad="101600">
                    <a:srgbClr val="FFCC00">
                      <a:alpha val="60000"/>
                    </a:srgbClr>
                  </a:glow>
                </a:effectLst>
                <a:latin typeface="Algerian" pitchFamily="82" charset="0"/>
              </a:rPr>
              <a:t>Proyectamos…</a:t>
            </a:r>
            <a:endParaRPr lang="es-ES" sz="4000" dirty="0">
              <a:solidFill>
                <a:srgbClr val="CC0000"/>
              </a:solidFill>
              <a:effectLst>
                <a:glow rad="101600">
                  <a:srgbClr val="FFCC00">
                    <a:alpha val="60000"/>
                  </a:srgbClr>
                </a:glow>
              </a:effectLst>
              <a:latin typeface="Algerian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55776" y="155679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Blackadder ITC" pitchFamily="82" charset="0"/>
              </a:rPr>
              <a:t>El vino nuevo esta dejando sentir su aroma… </a:t>
            </a:r>
            <a:endParaRPr lang="es-ES" sz="3200" dirty="0">
              <a:latin typeface="Blackadder ITC" pitchFamily="8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15816" y="2420888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C00000"/>
                </a:solidFill>
                <a:latin typeface="Abadi MT Condensed Light" pitchFamily="34" charset="0"/>
              </a:rPr>
              <a:t>Con el deseo de que nuestra agua se convierta en vino, se ofrece en ambiente de oración nuestras fragilidades, temores y luchas cotidianas para que sean transformadas en vida, esperanza, confianza, fe, en todo aquello que nos ayude a hacer el mayor bien a todos.</a:t>
            </a:r>
            <a:endParaRPr lang="es-ES" sz="2000" b="1" dirty="0">
              <a:solidFill>
                <a:srgbClr val="C00000"/>
              </a:solidFill>
              <a:latin typeface="Abadi MT Condensed Ligh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59832" y="4293096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  <a:latin typeface="Abadi MT Condensed Light" pitchFamily="34" charset="0"/>
              </a:rPr>
              <a:t>A lo que se le suma las ilusiones y propuestas de los laicos a la luz de nuestros documentos</a:t>
            </a:r>
            <a:endParaRPr lang="es-ES" sz="2000" b="1" dirty="0">
              <a:solidFill>
                <a:srgbClr val="C00000"/>
              </a:solidFill>
              <a:latin typeface="Abadi MT Condense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420</Words>
  <Application>Microsoft Office PowerPoint</Application>
  <PresentationFormat>Presentación en pantalla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Flujo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RMIC</cp:lastModifiedBy>
  <cp:revision>14</cp:revision>
  <dcterms:modified xsi:type="dcterms:W3CDTF">2013-02-15T03:57:14Z</dcterms:modified>
</cp:coreProperties>
</file>