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15"/>
  </p:notesMasterIdLst>
  <p:sldIdLst>
    <p:sldId id="256" r:id="rId5"/>
    <p:sldId id="257" r:id="rId6"/>
    <p:sldId id="261" r:id="rId7"/>
    <p:sldId id="258" r:id="rId8"/>
    <p:sldId id="262" r:id="rId9"/>
    <p:sldId id="264" r:id="rId10"/>
    <p:sldId id="265" r:id="rId11"/>
    <p:sldId id="259" r:id="rId12"/>
    <p:sldId id="263" r:id="rId13"/>
    <p:sldId id="260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>
        <p:scale>
          <a:sx n="70" d="100"/>
          <a:sy n="70" d="100"/>
        </p:scale>
        <p:origin x="-139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AEF39-061A-4CA9-879C-FBB349F3E37E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B906F-7F49-4A20-B068-C43AC1C439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58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Volvimos a los</a:t>
            </a:r>
            <a:r>
              <a:rPr lang="es-CO" baseline="0" dirty="0" smtClean="0"/>
              <a:t> documentos Eclesiales y de laicos MIC, para trabajar la Vocación y misión de los laicos en la iglesia y la familia MIC,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906F-7F49-4A20-B068-C43AC1C4399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707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906F-7F49-4A20-B068-C43AC1C4399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368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906F-7F49-4A20-B068-C43AC1C4399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001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906F-7F49-4A20-B068-C43AC1C4399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01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906F-7F49-4A20-B068-C43AC1C4399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96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GRACIAS AL APORTE DE LOS LAICOS Y HERMANAS MIC, VIVIMOS UNA INOLVIDABLE</a:t>
            </a:r>
            <a:r>
              <a:rPr lang="es-CO" baseline="0" dirty="0" smtClean="0"/>
              <a:t> EXPERIENCIA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906F-7F49-4A20-B068-C43AC1C4399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559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O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7A16C4-4A80-4C12-91EF-59464E6FBA72}" type="datetimeFigureOut">
              <a:rPr lang="es-CO" smtClean="0"/>
              <a:t>26/08/2016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321A85-CB95-466B-9F6F-FE1560896B4D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02237" y="6381328"/>
            <a:ext cx="6927552" cy="316426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Delegación Colombia </a:t>
            </a:r>
            <a:endParaRPr lang="es-CO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63888" y="548680"/>
            <a:ext cx="5472608" cy="1486136"/>
          </a:xfrm>
        </p:spPr>
        <p:txBody>
          <a:bodyPr>
            <a:normAutofit/>
          </a:bodyPr>
          <a:lstStyle/>
          <a:p>
            <a:r>
              <a:rPr lang="es-CO" dirty="0" err="1" smtClean="0">
                <a:latin typeface="Bernard MT Condensed" pitchFamily="18" charset="0"/>
              </a:rPr>
              <a:t>Il</a:t>
            </a:r>
            <a:r>
              <a:rPr lang="es-CO" dirty="0" smtClean="0">
                <a:latin typeface="Bernard MT Condensed" pitchFamily="18" charset="0"/>
              </a:rPr>
              <a:t> Encuentro Nacional de Laicos MIC</a:t>
            </a:r>
            <a:endParaRPr lang="es-CO" dirty="0">
              <a:latin typeface="Bernard MT Condensed" pitchFamily="18" charset="0"/>
            </a:endParaRPr>
          </a:p>
        </p:txBody>
      </p:sp>
      <p:pic>
        <p:nvPicPr>
          <p:cNvPr id="1026" name="Picture 2" descr="D:\MIC\IMG-20160815-WA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4573" r="6803"/>
          <a:stretch/>
        </p:blipFill>
        <p:spPr bwMode="auto">
          <a:xfrm rot="20859854">
            <a:off x="4433354" y="2380529"/>
            <a:ext cx="4045528" cy="35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IC\IMG-20160814-WA00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r="18590"/>
          <a:stretch/>
        </p:blipFill>
        <p:spPr bwMode="auto">
          <a:xfrm>
            <a:off x="611560" y="692696"/>
            <a:ext cx="303414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MIC\IMG-20160816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2" r="6549"/>
          <a:stretch/>
        </p:blipFill>
        <p:spPr bwMode="auto">
          <a:xfrm>
            <a:off x="5364088" y="476672"/>
            <a:ext cx="35270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IC\IMG-20160814-WA004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996952"/>
            <a:ext cx="4206908" cy="31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3" r="28125"/>
          <a:stretch/>
        </p:blipFill>
        <p:spPr bwMode="auto">
          <a:xfrm>
            <a:off x="251520" y="2420888"/>
            <a:ext cx="2952328" cy="388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</a:rPr>
              <a:t>GRACIAS AL APORTE DE LOS LAICOS Y HERMANAS MIC, VIVIMOS UNA INOLVIDABLE</a:t>
            </a:r>
            <a:r>
              <a:rPr lang="es-CO" sz="2400" b="1" baseline="0" dirty="0" smtClean="0">
                <a:solidFill>
                  <a:schemeClr val="accent2">
                    <a:lumMod val="75000"/>
                  </a:schemeClr>
                </a:solidFill>
              </a:rPr>
              <a:t> EXPERIENCIA </a:t>
            </a:r>
            <a:endParaRPr lang="es-CO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IC\IMG-20160814-WA002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7718" r="34671" b="-1052"/>
          <a:stretch/>
        </p:blipFill>
        <p:spPr bwMode="auto">
          <a:xfrm rot="20480986">
            <a:off x="718574" y="502758"/>
            <a:ext cx="2218124" cy="32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IC\IMG-20160814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IC\IMG-20160814-WA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"/>
            <a:ext cx="2411760" cy="32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46240" y="399751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rgbClr val="FF0000"/>
                </a:solidFill>
                <a:latin typeface="Arial Black" pitchFamily="34" charset="0"/>
              </a:rPr>
              <a:t>Iniciamos nuestro encuentro compartiendo la vida que se ha ido tejiendo en las comunidades, el aporte a </a:t>
            </a:r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nuestra  </a:t>
            </a:r>
            <a:r>
              <a:rPr lang="es-CO" dirty="0">
                <a:solidFill>
                  <a:srgbClr val="FF0000"/>
                </a:solidFill>
                <a:latin typeface="Arial Black" pitchFamily="34" charset="0"/>
              </a:rPr>
              <a:t>vida </a:t>
            </a:r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como Laicos </a:t>
            </a:r>
            <a:r>
              <a:rPr lang="es-CO" dirty="0">
                <a:solidFill>
                  <a:srgbClr val="FF0000"/>
                </a:solidFill>
                <a:latin typeface="Arial Black" pitchFamily="34" charset="0"/>
              </a:rPr>
              <a:t>y los dones que </a:t>
            </a:r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hemos </a:t>
            </a:r>
            <a:r>
              <a:rPr lang="es-CO" dirty="0">
                <a:solidFill>
                  <a:srgbClr val="FF0000"/>
                </a:solidFill>
                <a:latin typeface="Arial Black" pitchFamily="34" charset="0"/>
              </a:rPr>
              <a:t>puesto al servicio de la familia </a:t>
            </a:r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MIC; </a:t>
            </a:r>
            <a:r>
              <a:rPr lang="es-CO" dirty="0">
                <a:solidFill>
                  <a:srgbClr val="FF0000"/>
                </a:solidFill>
                <a:latin typeface="Arial Black" pitchFamily="34" charset="0"/>
              </a:rPr>
              <a:t>a través de  la copla y la manualidad.</a:t>
            </a:r>
          </a:p>
        </p:txBody>
      </p:sp>
      <p:sp>
        <p:nvSpPr>
          <p:cNvPr id="5" name="4 Rectángulo"/>
          <p:cNvSpPr/>
          <p:nvPr/>
        </p:nvSpPr>
        <p:spPr>
          <a:xfrm rot="20991225">
            <a:off x="3199104" y="1653852"/>
            <a:ext cx="36856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Nuestro encuentro estuvo orientado</a:t>
            </a:r>
            <a:r>
              <a:rPr lang="es-CO" baseline="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desde los textos de </a:t>
            </a:r>
            <a:r>
              <a:rPr lang="es-CO" baseline="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Lc</a:t>
            </a:r>
            <a:r>
              <a:rPr lang="es-CO" baseline="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9,1-6 y </a:t>
            </a:r>
            <a:r>
              <a:rPr lang="es-CO" baseline="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Lc</a:t>
            </a:r>
            <a:r>
              <a:rPr lang="es-CO" baseline="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4, 16 -20 que fundamentan nuestro carisma </a:t>
            </a:r>
            <a:endParaRPr lang="es-CO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05424" y="404664"/>
            <a:ext cx="332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 smtClean="0">
                <a:solidFill>
                  <a:srgbClr val="C00000"/>
                </a:solidFill>
                <a:latin typeface="Bauhaus 93" pitchFamily="82" charset="0"/>
              </a:rPr>
              <a:t>PRIMER DÍA</a:t>
            </a:r>
            <a:endParaRPr lang="es-CO" sz="3600" dirty="0">
              <a:solidFill>
                <a:srgbClr val="C0000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791"/>
            <a:ext cx="3960440" cy="297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67944" y="15567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Nos dejamos interpelar por  la explicación de la hermana Irene, frente al rol del Laico en la iglesia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6051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329398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Posterior mente   nos reunimos en torno a los documentos de los laicos MIC, para comprender mejor   la Vocación y Misión dentro de la familia Concepcionista, y reconocer nuestros avances y estancamientos en cuanto al caminar como laicos de la Delegación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70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4213299" y="980728"/>
            <a:ext cx="3561210" cy="504056"/>
          </a:xfrm>
        </p:spPr>
        <p:txBody>
          <a:bodyPr>
            <a:noAutofit/>
          </a:bodyPr>
          <a:lstStyle/>
          <a:p>
            <a:pPr algn="l"/>
            <a:r>
              <a:rPr lang="es-CO" sz="3600" dirty="0">
                <a:solidFill>
                  <a:srgbClr val="C00000"/>
                </a:solidFill>
                <a:latin typeface="Bauhaus 93" pitchFamily="82" charset="0"/>
                <a:ea typeface="+mn-ea"/>
                <a:cs typeface="+mn-cs"/>
              </a:rPr>
              <a:t>SEGUNDO DÍA</a:t>
            </a:r>
            <a:br>
              <a:rPr lang="es-CO" sz="3600" dirty="0">
                <a:solidFill>
                  <a:srgbClr val="C00000"/>
                </a:solidFill>
                <a:latin typeface="Bauhaus 93" pitchFamily="82" charset="0"/>
                <a:ea typeface="+mn-ea"/>
                <a:cs typeface="+mn-cs"/>
              </a:rPr>
            </a:br>
            <a:endParaRPr lang="es-CO" sz="3600" dirty="0">
              <a:solidFill>
                <a:srgbClr val="C00000"/>
              </a:solidFill>
              <a:latin typeface="Bauhaus 93" pitchFamily="82" charset="0"/>
              <a:ea typeface="+mn-ea"/>
              <a:cs typeface="+mn-cs"/>
            </a:endParaRPr>
          </a:p>
        </p:txBody>
      </p:sp>
      <p:pic>
        <p:nvPicPr>
          <p:cNvPr id="3075" name="Picture 3" descr="D:\MIC\IMG-20160815-WA0056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5148" r="17675" b="14829"/>
          <a:stretch/>
        </p:blipFill>
        <p:spPr bwMode="auto">
          <a:xfrm>
            <a:off x="179512" y="57562"/>
            <a:ext cx="2502456" cy="36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9034"/>
            <a:ext cx="4020835" cy="301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49342" y="836712"/>
            <a:ext cx="5616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</a:t>
            </a:r>
            <a:r>
              <a:rPr lang="es-CO" sz="2000" baseline="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Través de encuentros</a:t>
            </a:r>
            <a:r>
              <a:rPr lang="es-CO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por</a:t>
            </a:r>
            <a:r>
              <a:rPr lang="es-CO" sz="2000" baseline="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grupos y con la ayuda del material «Huellas de un Espíritu </a:t>
            </a: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</a:t>
            </a:r>
            <a:r>
              <a:rPr lang="es-CO" sz="2000" baseline="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isionero»  recorrimos la vida y caminar de Madre Alfonsa.</a:t>
            </a:r>
          </a:p>
          <a:p>
            <a:r>
              <a:rPr lang="es-CO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Acompañados por el texto de </a:t>
            </a:r>
            <a:r>
              <a:rPr lang="es-CO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Lc</a:t>
            </a:r>
            <a:r>
              <a:rPr lang="es-CO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4, 16- 22 que nos lleva a reconocer que el Espíritu Santo que un día habito a Madre Alfonsa, hoy nos habita a cada uno de nosotros.</a:t>
            </a:r>
            <a:endParaRPr lang="es-CO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9034"/>
            <a:ext cx="4000865" cy="300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5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MIC\IMG-20160815-WA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59"/>
            <a:ext cx="3600400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MIC\IMG-20160815-WA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02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MIC\IMG-20160815-WA0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068958"/>
            <a:ext cx="364840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27984" y="483635"/>
            <a:ext cx="3936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FF0000"/>
                </a:solidFill>
                <a:latin typeface="Arial Black" pitchFamily="34" charset="0"/>
              </a:rPr>
              <a:t>Oportunidad propicia para celebrar su Bicentenario, en el que se dejaron  aflorar sentimientos de gratitud por su vida entregada y  afecto a la familia MIC.  La comida y el baile no se hicieron esperar</a:t>
            </a:r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s-CO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93369" y="1546419"/>
            <a:ext cx="399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«</a:t>
            </a:r>
            <a:r>
              <a:rPr lang="es-CO" b="1" dirty="0" smtClean="0">
                <a:solidFill>
                  <a:srgbClr val="FF0000"/>
                </a:solidFill>
              </a:rPr>
              <a:t>Reconozco </a:t>
            </a:r>
            <a:r>
              <a:rPr lang="es-CO" b="1" dirty="0">
                <a:solidFill>
                  <a:srgbClr val="FF0000"/>
                </a:solidFill>
              </a:rPr>
              <a:t>tu fe y entrega por los más pobres, esto valió la </a:t>
            </a:r>
            <a:r>
              <a:rPr lang="es-CO" b="1" dirty="0" smtClean="0">
                <a:solidFill>
                  <a:srgbClr val="FF0000"/>
                </a:solidFill>
              </a:rPr>
              <a:t>pena» </a:t>
            </a:r>
            <a:r>
              <a:rPr lang="es-CO" sz="1100" b="1" dirty="0" smtClean="0">
                <a:solidFill>
                  <a:srgbClr val="FF0000"/>
                </a:solidFill>
              </a:rPr>
              <a:t>Lucho E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 rot="21150306">
            <a:off x="635877" y="2735480"/>
            <a:ext cx="414600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</a:rPr>
              <a:t>Semilla </a:t>
            </a:r>
            <a:r>
              <a:rPr lang="es-CO" b="1" dirty="0">
                <a:solidFill>
                  <a:schemeClr val="accent3">
                    <a:lumMod val="50000"/>
                  </a:schemeClr>
                </a:solidFill>
              </a:rPr>
              <a:t>de esperanza de fe y justicia, luz para los pobres y marginados de este </a:t>
            </a:r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</a:rPr>
              <a:t>mundo»  </a:t>
            </a:r>
            <a:r>
              <a:rPr lang="es-CO" sz="1100" b="1" dirty="0" smtClean="0">
                <a:solidFill>
                  <a:schemeClr val="accent3">
                    <a:lumMod val="50000"/>
                  </a:schemeClr>
                </a:solidFill>
              </a:rPr>
              <a:t>Ignacio R</a:t>
            </a:r>
            <a:r>
              <a:rPr lang="es-CO" sz="1100" b="1" dirty="0" smtClean="0"/>
              <a:t>)</a:t>
            </a:r>
            <a:endParaRPr lang="es-CO" sz="1100" b="1" dirty="0"/>
          </a:p>
        </p:txBody>
      </p:sp>
      <p:sp>
        <p:nvSpPr>
          <p:cNvPr id="5" name="4 Rectángulo"/>
          <p:cNvSpPr/>
          <p:nvPr/>
        </p:nvSpPr>
        <p:spPr>
          <a:xfrm>
            <a:off x="4339353" y="33003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>
                <a:solidFill>
                  <a:srgbClr val="7030A0"/>
                </a:solidFill>
              </a:rPr>
              <a:t>«</a:t>
            </a:r>
            <a:r>
              <a:rPr lang="es-CO" b="1" dirty="0" smtClean="0">
                <a:solidFill>
                  <a:srgbClr val="7030A0"/>
                </a:solidFill>
              </a:rPr>
              <a:t>Eres </a:t>
            </a:r>
            <a:r>
              <a:rPr lang="es-CO" b="1" dirty="0">
                <a:solidFill>
                  <a:srgbClr val="7030A0"/>
                </a:solidFill>
              </a:rPr>
              <a:t>tú y tu congregación la familia que esta conmigo en la felicidad y la </a:t>
            </a:r>
            <a:r>
              <a:rPr lang="es-CO" b="1" dirty="0" smtClean="0">
                <a:solidFill>
                  <a:srgbClr val="7030A0"/>
                </a:solidFill>
              </a:rPr>
              <a:t>adversidad» </a:t>
            </a:r>
            <a:r>
              <a:rPr lang="es-CO" sz="1100" b="1" dirty="0">
                <a:solidFill>
                  <a:srgbClr val="7030A0"/>
                </a:solidFill>
              </a:rPr>
              <a:t>(Olga M)</a:t>
            </a:r>
          </a:p>
        </p:txBody>
      </p:sp>
      <p:sp>
        <p:nvSpPr>
          <p:cNvPr id="7" name="6 Rectángulo"/>
          <p:cNvSpPr/>
          <p:nvPr/>
        </p:nvSpPr>
        <p:spPr>
          <a:xfrm rot="20525466">
            <a:off x="5046616" y="1221062"/>
            <a:ext cx="3848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«</a:t>
            </a:r>
            <a:r>
              <a:rPr lang="es-CO" b="1" dirty="0" smtClean="0">
                <a:solidFill>
                  <a:srgbClr val="00B050"/>
                </a:solidFill>
              </a:rPr>
              <a:t>Admiro </a:t>
            </a:r>
            <a:r>
              <a:rPr lang="es-CO" b="1" dirty="0">
                <a:solidFill>
                  <a:srgbClr val="00B050"/>
                </a:solidFill>
              </a:rPr>
              <a:t>tu </a:t>
            </a:r>
            <a:r>
              <a:rPr lang="es-CO" b="1" dirty="0" smtClean="0">
                <a:solidFill>
                  <a:srgbClr val="00B050"/>
                </a:solidFill>
              </a:rPr>
              <a:t>valentía </a:t>
            </a:r>
            <a:r>
              <a:rPr lang="es-CO" b="1" dirty="0">
                <a:solidFill>
                  <a:srgbClr val="00B050"/>
                </a:solidFill>
              </a:rPr>
              <a:t>de </a:t>
            </a:r>
            <a:r>
              <a:rPr lang="es-CO" b="1" dirty="0" smtClean="0">
                <a:solidFill>
                  <a:srgbClr val="00B050"/>
                </a:solidFill>
              </a:rPr>
              <a:t>enfrentar </a:t>
            </a:r>
            <a:r>
              <a:rPr lang="es-CO" b="1" dirty="0">
                <a:solidFill>
                  <a:srgbClr val="00B050"/>
                </a:solidFill>
              </a:rPr>
              <a:t>los problemas […]de luchar, por la mujer </a:t>
            </a:r>
            <a:r>
              <a:rPr lang="es-CO" b="1" dirty="0" smtClean="0">
                <a:solidFill>
                  <a:srgbClr val="00B050"/>
                </a:solidFill>
              </a:rPr>
              <a:t>marginada» </a:t>
            </a:r>
            <a:r>
              <a:rPr lang="es-CO" sz="1100" b="1" dirty="0" smtClean="0">
                <a:solidFill>
                  <a:srgbClr val="00B050"/>
                </a:solidFill>
              </a:rPr>
              <a:t>Socorro </a:t>
            </a:r>
            <a:r>
              <a:rPr lang="es-CO" sz="1100" dirty="0" smtClean="0">
                <a:solidFill>
                  <a:srgbClr val="00B050"/>
                </a:solidFill>
              </a:rPr>
              <a:t>B</a:t>
            </a:r>
            <a:endParaRPr lang="es-CO" sz="1100" dirty="0">
              <a:solidFill>
                <a:srgbClr val="00B05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83568" y="332656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CO" sz="3600" dirty="0">
                <a:solidFill>
                  <a:srgbClr val="C00000"/>
                </a:solidFill>
                <a:latin typeface="Bauhaus 93" pitchFamily="82" charset="0"/>
              </a:rPr>
              <a:t>CARTAS A MADRE ALFONSA</a:t>
            </a:r>
          </a:p>
          <a:p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83568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Te doy infinitas gracias, porque tu legado lo diste a la comunidad MIC, que es la que nos ha mostrado los verdaderos caminos de Jesús» </a:t>
            </a:r>
            <a:r>
              <a:rPr lang="es-CO" sz="1100" b="1" dirty="0" err="1">
                <a:solidFill>
                  <a:srgbClr val="7030A0"/>
                </a:solidFill>
              </a:rPr>
              <a:t>Emberth</a:t>
            </a:r>
            <a:r>
              <a:rPr lang="es-CO" sz="1100" b="1" dirty="0">
                <a:solidFill>
                  <a:srgbClr val="7030A0"/>
                </a:solidFill>
              </a:rPr>
              <a:t> C</a:t>
            </a:r>
          </a:p>
        </p:txBody>
      </p:sp>
      <p:sp>
        <p:nvSpPr>
          <p:cNvPr id="19" name="18 Rectángulo"/>
          <p:cNvSpPr/>
          <p:nvPr/>
        </p:nvSpPr>
        <p:spPr>
          <a:xfrm rot="20676058">
            <a:off x="5254685" y="4810865"/>
            <a:ext cx="3561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«Gracias por nunca desfallecer, por mantenerte fuerte al lado de la cruz» </a:t>
            </a:r>
            <a:r>
              <a:rPr lang="es-CO" sz="1100" b="1" dirty="0">
                <a:solidFill>
                  <a:srgbClr val="7030A0"/>
                </a:solidFill>
              </a:rPr>
              <a:t>Diego T</a:t>
            </a:r>
          </a:p>
        </p:txBody>
      </p:sp>
    </p:spTree>
    <p:extLst>
      <p:ext uri="{BB962C8B-B14F-4D97-AF65-F5344CB8AC3E}">
        <p14:creationId xmlns:p14="http://schemas.microsoft.com/office/powerpoint/2010/main" val="36272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881717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accent4">
                    <a:lumMod val="75000"/>
                  </a:schemeClr>
                </a:solidFill>
              </a:rPr>
              <a:t>«Gratitud </a:t>
            </a:r>
            <a:r>
              <a:rPr lang="es-CO" b="1" dirty="0">
                <a:solidFill>
                  <a:schemeClr val="accent4">
                    <a:lumMod val="75000"/>
                  </a:schemeClr>
                </a:solidFill>
              </a:rPr>
              <a:t>y admiración, por esa semilla de fortaleza, perseverancia y lucha incansable por el </a:t>
            </a:r>
            <a:r>
              <a:rPr lang="es-CO" b="1" dirty="0" smtClean="0">
                <a:solidFill>
                  <a:schemeClr val="accent4">
                    <a:lumMod val="75000"/>
                  </a:schemeClr>
                </a:solidFill>
              </a:rPr>
              <a:t>otro» </a:t>
            </a:r>
            <a:r>
              <a:rPr lang="es-CO" sz="1100" b="1" dirty="0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s-CO" sz="11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s-CO" sz="1100" b="1" dirty="0" smtClean="0">
                <a:solidFill>
                  <a:schemeClr val="accent4">
                    <a:lumMod val="75000"/>
                  </a:schemeClr>
                </a:solidFill>
              </a:rPr>
              <a:t>Eugenia</a:t>
            </a:r>
            <a:endParaRPr lang="es-CO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27020" y="2768958"/>
            <a:ext cx="4155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«Ma.  Alfonsa, misionera de amor […] sembraste la semilla que ilumina mi corazón» </a:t>
            </a:r>
            <a:r>
              <a:rPr lang="es-CO" sz="1100" b="1" dirty="0" smtClean="0">
                <a:solidFill>
                  <a:srgbClr val="FF0000"/>
                </a:solidFill>
              </a:rPr>
              <a:t>Fabio M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96752" y="4869160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«Esperamos </a:t>
            </a:r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continúes a nuestro lado, mientras continuamos al lado de quien nos </a:t>
            </a: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requiera». </a:t>
            </a:r>
            <a:r>
              <a:rPr lang="es-CO" sz="1100" b="1" dirty="0" err="1" smtClean="0">
                <a:solidFill>
                  <a:schemeClr val="accent6">
                    <a:lumMod val="75000"/>
                  </a:schemeClr>
                </a:solidFill>
              </a:rPr>
              <a:t>Libardo</a:t>
            </a:r>
            <a:endParaRPr lang="es-CO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11960" y="1805047"/>
            <a:ext cx="4101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B0F0"/>
                </a:solidFill>
              </a:rPr>
              <a:t>«Eres </a:t>
            </a:r>
            <a:r>
              <a:rPr lang="es-CO" b="1" dirty="0">
                <a:solidFill>
                  <a:srgbClr val="00B0F0"/>
                </a:solidFill>
              </a:rPr>
              <a:t>una enamorada de Jesús y de su Santísima Madre[…]lo más admirable es tu confianza </a:t>
            </a:r>
            <a:r>
              <a:rPr lang="es-CO" b="1" dirty="0" smtClean="0">
                <a:solidFill>
                  <a:srgbClr val="00B0F0"/>
                </a:solidFill>
              </a:rPr>
              <a:t>en Dios» </a:t>
            </a:r>
            <a:r>
              <a:rPr lang="es-CO" sz="1100" b="1" dirty="0" smtClean="0">
                <a:solidFill>
                  <a:srgbClr val="00B0F0"/>
                </a:solidFill>
              </a:rPr>
              <a:t> Esmeralda C</a:t>
            </a:r>
            <a:endParaRPr lang="es-CO" sz="1100" b="1" dirty="0">
              <a:solidFill>
                <a:srgbClr val="00B0F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89512" y="3573016"/>
            <a:ext cx="3875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«Gracias </a:t>
            </a:r>
            <a:r>
              <a:rPr lang="es-CO" b="1" dirty="0">
                <a:solidFill>
                  <a:schemeClr val="accent5">
                    <a:lumMod val="75000"/>
                  </a:schemeClr>
                </a:solidFill>
              </a:rPr>
              <a:t>M. Alfonsa por darme la oportunidad de participar de este </a:t>
            </a:r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encuentro». </a:t>
            </a:r>
            <a:r>
              <a:rPr lang="es-CO" sz="1100" b="1" dirty="0" smtClean="0">
                <a:solidFill>
                  <a:schemeClr val="accent5">
                    <a:lumMod val="75000"/>
                  </a:schemeClr>
                </a:solidFill>
              </a:rPr>
              <a:t>José </a:t>
            </a:r>
            <a:r>
              <a:rPr lang="es-CO" sz="1100" b="1" dirty="0">
                <a:solidFill>
                  <a:schemeClr val="accent5">
                    <a:lumMod val="75000"/>
                  </a:schemeClr>
                </a:solidFill>
              </a:rPr>
              <a:t>del </a:t>
            </a:r>
            <a:r>
              <a:rPr lang="es-CO" sz="1100" b="1" dirty="0" smtClean="0">
                <a:solidFill>
                  <a:schemeClr val="accent5">
                    <a:lumMod val="75000"/>
                  </a:schemeClr>
                </a:solidFill>
              </a:rPr>
              <a:t>Carmen</a:t>
            </a:r>
            <a:endParaRPr lang="es-CO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3600400" cy="864096"/>
          </a:xfrm>
        </p:spPr>
        <p:txBody>
          <a:bodyPr>
            <a:noAutofit/>
          </a:bodyPr>
          <a:lstStyle/>
          <a:p>
            <a:pPr algn="l"/>
            <a:r>
              <a:rPr lang="es-CO" sz="3600" dirty="0">
                <a:solidFill>
                  <a:srgbClr val="C00000"/>
                </a:solidFill>
                <a:latin typeface="Bauhaus 93" pitchFamily="82" charset="0"/>
                <a:ea typeface="+mn-ea"/>
                <a:cs typeface="+mn-cs"/>
              </a:rPr>
              <a:t>TERCER DÍA </a:t>
            </a:r>
            <a:br>
              <a:rPr lang="es-CO" sz="3600" dirty="0">
                <a:solidFill>
                  <a:srgbClr val="C00000"/>
                </a:solidFill>
                <a:latin typeface="Bauhaus 93" pitchFamily="82" charset="0"/>
                <a:ea typeface="+mn-ea"/>
                <a:cs typeface="+mn-cs"/>
              </a:rPr>
            </a:br>
            <a:endParaRPr lang="es-CO" sz="3600" dirty="0">
              <a:solidFill>
                <a:srgbClr val="C00000"/>
              </a:solidFill>
              <a:latin typeface="Bauhaus 93" pitchFamily="82" charset="0"/>
              <a:ea typeface="+mn-ea"/>
              <a:cs typeface="+mn-cs"/>
            </a:endParaRPr>
          </a:p>
        </p:txBody>
      </p:sp>
      <p:pic>
        <p:nvPicPr>
          <p:cNvPr id="4102" name="Picture 6" descr="D:\MIC\IMG-20160815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6934"/>
            <a:ext cx="3582161" cy="26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MIC\IMG-20160815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1"/>
            <a:ext cx="3434789" cy="25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211960" y="1628800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  <a:latin typeface="Arial Black" pitchFamily="34" charset="0"/>
              </a:rPr>
              <a:t>Con la Oración nos  enviaron a nuestras comunidades, para seguir cuidando la semilla que Madre Alfonsa sembró, desde el seguimiento a Jesús Misionero. </a:t>
            </a:r>
            <a:endParaRPr lang="es-CO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17778" y="718374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¡Enviados</a:t>
            </a:r>
            <a:r>
              <a:rPr lang="es-CO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a anunciar a Jesús Misionero!</a:t>
            </a:r>
            <a:endParaRPr lang="es-CO" dirty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80112" y="3327376"/>
            <a:ext cx="1944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Arial Black" pitchFamily="34" charset="0"/>
              </a:rPr>
              <a:t>Evaluamos nuestro encuentro, con el deseo de que pronto nos volvamos a reunir. </a:t>
            </a:r>
            <a:endParaRPr lang="es-CO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IC\IMG-20160815-WA0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" y="404664"/>
            <a:ext cx="3709764" cy="27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MIC\IMG-20160815-WA00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r="12495" b="8706"/>
          <a:stretch/>
        </p:blipFill>
        <p:spPr bwMode="auto">
          <a:xfrm>
            <a:off x="4427984" y="3157767"/>
            <a:ext cx="3600400" cy="31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MIC\IMG-20160815-WA0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" y="357301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98888" y="872495"/>
            <a:ext cx="4205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baseline="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Fuimos de paseo y  recorrimos el centro Histórico de Bogotá.</a:t>
            </a:r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Después un rico almuerzo y el regreso a nuestras casa.</a:t>
            </a:r>
            <a:endParaRPr lang="es-CO" sz="2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endParaRPr lang="es-CO" sz="20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es-CO" sz="2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354</TotalTime>
  <Words>608</Words>
  <Application>Microsoft Office PowerPoint</Application>
  <PresentationFormat>Presentación en pantalla (4:3)</PresentationFormat>
  <Paragraphs>40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Civil</vt:lpstr>
      <vt:lpstr>Boticario</vt:lpstr>
      <vt:lpstr>Chincheta</vt:lpstr>
      <vt:lpstr>Viajes</vt:lpstr>
      <vt:lpstr>Il Encuentro Nacional de Laicos MIC</vt:lpstr>
      <vt:lpstr>Presentación de PowerPoint</vt:lpstr>
      <vt:lpstr>Presentación de PowerPoint</vt:lpstr>
      <vt:lpstr>SEGUNDO DÍA </vt:lpstr>
      <vt:lpstr>Presentación de PowerPoint</vt:lpstr>
      <vt:lpstr>Presentación de PowerPoint</vt:lpstr>
      <vt:lpstr>Presentación de PowerPoint</vt:lpstr>
      <vt:lpstr>TERCER DÍA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Encuentro Nacional de Laicos MIC</dc:title>
  <dc:creator>User</dc:creator>
  <cp:lastModifiedBy>User</cp:lastModifiedBy>
  <cp:revision>24</cp:revision>
  <dcterms:created xsi:type="dcterms:W3CDTF">2016-08-26T15:33:41Z</dcterms:created>
  <dcterms:modified xsi:type="dcterms:W3CDTF">2016-08-27T03:41:29Z</dcterms:modified>
</cp:coreProperties>
</file>