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  <p:sldMasterId id="2147483784" r:id="rId2"/>
    <p:sldMasterId id="2147483786" r:id="rId3"/>
  </p:sldMasterIdLst>
  <p:notesMasterIdLst>
    <p:notesMasterId r:id="rId36"/>
  </p:notesMasterIdLst>
  <p:sldIdLst>
    <p:sldId id="287" r:id="rId4"/>
    <p:sldId id="284" r:id="rId5"/>
    <p:sldId id="290" r:id="rId6"/>
    <p:sldId id="286" r:id="rId7"/>
    <p:sldId id="295" r:id="rId8"/>
    <p:sldId id="291" r:id="rId9"/>
    <p:sldId id="285" r:id="rId10"/>
    <p:sldId id="257" r:id="rId11"/>
    <p:sldId id="258" r:id="rId12"/>
    <p:sldId id="259" r:id="rId13"/>
    <p:sldId id="263" r:id="rId14"/>
    <p:sldId id="266" r:id="rId15"/>
    <p:sldId id="261" r:id="rId16"/>
    <p:sldId id="272" r:id="rId17"/>
    <p:sldId id="260" r:id="rId18"/>
    <p:sldId id="273" r:id="rId19"/>
    <p:sldId id="264" r:id="rId20"/>
    <p:sldId id="274" r:id="rId21"/>
    <p:sldId id="275" r:id="rId22"/>
    <p:sldId id="277" r:id="rId23"/>
    <p:sldId id="276" r:id="rId24"/>
    <p:sldId id="278" r:id="rId25"/>
    <p:sldId id="280" r:id="rId26"/>
    <p:sldId id="281" r:id="rId27"/>
    <p:sldId id="282" r:id="rId28"/>
    <p:sldId id="279" r:id="rId29"/>
    <p:sldId id="288" r:id="rId30"/>
    <p:sldId id="296" r:id="rId31"/>
    <p:sldId id="297" r:id="rId32"/>
    <p:sldId id="283" r:id="rId33"/>
    <p:sldId id="268" r:id="rId34"/>
    <p:sldId id="289" r:id="rId35"/>
  </p:sldIdLst>
  <p:sldSz cx="9144000" cy="6858000" type="screen4x3"/>
  <p:notesSz cx="6858000" cy="9144000"/>
  <p:defaultTextStyle>
    <a:defPPr>
      <a:defRPr lang="es-A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CCECFF"/>
    <a:srgbClr val="FF6699"/>
    <a:srgbClr val="FF9933"/>
    <a:srgbClr val="99FFCC"/>
    <a:srgbClr val="CC0099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765" autoAdjust="0"/>
    <p:restoredTop sz="98462" autoAdjust="0"/>
  </p:normalViewPr>
  <p:slideViewPr>
    <p:cSldViewPr>
      <p:cViewPr>
        <p:scale>
          <a:sx n="50" d="100"/>
          <a:sy n="50" d="100"/>
        </p:scale>
        <p:origin x="-1044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fld id="{3F0C7C66-8B4C-454F-A1D0-067BA25E31CE}" type="datetimeFigureOut">
              <a:rPr lang="es-ES"/>
              <a:pPr>
                <a:defRPr/>
              </a:pPr>
              <a:t>21/02/2011</a:t>
            </a:fld>
            <a:endParaRPr lang="es-ES"/>
          </a:p>
        </p:txBody>
      </p:sp>
      <p:sp>
        <p:nvSpPr>
          <p:cNvPr id="4198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fld id="{ED7BF01A-FE89-4A1F-90D2-D50AE987562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b"/>
          <a:lstStyle/>
          <a:p>
            <a:pPr algn="r"/>
            <a:fld id="{0CCB6E91-8179-438B-96C3-C01DF8EA825A}" type="slidenum">
              <a:rPr lang="es-ES_tradnl" sz="1200">
                <a:latin typeface="Times New Roman" pitchFamily="18" charset="0"/>
              </a:rPr>
              <a:pPr algn="r"/>
              <a:t>3</a:t>
            </a:fld>
            <a:endParaRPr lang="es-ES_tradnl" sz="1200">
              <a:latin typeface="Times New Roman" pitchFamily="18" charset="0"/>
            </a:endParaRPr>
          </a:p>
        </p:txBody>
      </p:sp>
      <p:sp>
        <p:nvSpPr>
          <p:cNvPr id="430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295275" y="557213"/>
            <a:ext cx="9437688" cy="6632575"/>
            <a:chOff x="-186" y="351"/>
            <a:chExt cx="5945" cy="4178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-186" y="351"/>
              <a:ext cx="4316" cy="4178"/>
              <a:chOff x="-186" y="351"/>
              <a:chExt cx="4316" cy="4178"/>
            </a:xfrm>
          </p:grpSpPr>
          <p:grpSp>
            <p:nvGrpSpPr>
              <p:cNvPr id="7" name="Group 4"/>
              <p:cNvGrpSpPr>
                <a:grpSpLocks/>
              </p:cNvGrpSpPr>
              <p:nvPr/>
            </p:nvGrpSpPr>
            <p:grpSpPr bwMode="auto">
              <a:xfrm>
                <a:off x="-186" y="351"/>
                <a:ext cx="4316" cy="4178"/>
                <a:chOff x="-186" y="351"/>
                <a:chExt cx="4316" cy="4178"/>
              </a:xfrm>
            </p:grpSpPr>
            <p:sp>
              <p:nvSpPr>
                <p:cNvPr id="9" name="AutoShape 5"/>
                <p:cNvSpPr>
                  <a:spLocks noChangeArrowheads="1"/>
                </p:cNvSpPr>
                <p:nvPr/>
              </p:nvSpPr>
              <p:spPr bwMode="auto">
                <a:xfrm rot="12360000">
                  <a:off x="-186" y="351"/>
                  <a:ext cx="4316" cy="4178"/>
                </a:xfrm>
                <a:prstGeom prst="diamond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" name="AutoShape 6" descr="Denim"/>
                <p:cNvSpPr>
                  <a:spLocks noChangeArrowheads="1"/>
                </p:cNvSpPr>
                <p:nvPr/>
              </p:nvSpPr>
              <p:spPr bwMode="auto">
                <a:xfrm rot="12360000">
                  <a:off x="694" y="1203"/>
                  <a:ext cx="2556" cy="2474"/>
                </a:xfrm>
                <a:prstGeom prst="diamond">
                  <a:avLst/>
                </a:prstGeom>
                <a:blipFill dpi="0" rotWithShape="0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" name="Rectangle 7"/>
                <p:cNvSpPr>
                  <a:spLocks noChangeArrowheads="1"/>
                </p:cNvSpPr>
                <p:nvPr/>
              </p:nvSpPr>
              <p:spPr bwMode="auto">
                <a:xfrm rot="12360000">
                  <a:off x="2249" y="2499"/>
                  <a:ext cx="649" cy="280"/>
                </a:xfrm>
                <a:prstGeom prst="rect">
                  <a:avLst/>
                </a:prstGeom>
                <a:solidFill>
                  <a:schemeClr val="folHlink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endParaRPr kumimoji="1" lang="es-ES_tradnl" sz="2400">
                    <a:latin typeface="Times New Roman" pitchFamily="18" charset="0"/>
                  </a:endParaRPr>
                </a:p>
              </p:txBody>
            </p:sp>
            <p:sp>
              <p:nvSpPr>
                <p:cNvPr id="12" name="Oval 8"/>
                <p:cNvSpPr>
                  <a:spLocks noChangeArrowheads="1"/>
                </p:cNvSpPr>
                <p:nvPr/>
              </p:nvSpPr>
              <p:spPr bwMode="auto">
                <a:xfrm rot="12360000">
                  <a:off x="1292" y="2567"/>
                  <a:ext cx="570" cy="528"/>
                </a:xfrm>
                <a:prstGeom prst="ellipse">
                  <a:avLst/>
                </a:prstGeom>
                <a:solidFill>
                  <a:schemeClr val="accent1">
                    <a:alpha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endParaRPr kumimoji="1" lang="es-ES_tradnl" sz="2400">
                    <a:latin typeface="Times New Roman" pitchFamily="18" charset="0"/>
                  </a:endParaRPr>
                </a:p>
              </p:txBody>
            </p:sp>
            <p:sp>
              <p:nvSpPr>
                <p:cNvPr id="13" name="Rectangle 9"/>
                <p:cNvSpPr>
                  <a:spLocks noChangeArrowheads="1"/>
                </p:cNvSpPr>
                <p:nvPr/>
              </p:nvSpPr>
              <p:spPr bwMode="auto">
                <a:xfrm rot="12360000">
                  <a:off x="2373" y="2047"/>
                  <a:ext cx="446" cy="81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endParaRPr kumimoji="1" lang="es-ES_tradnl" sz="2400">
                    <a:latin typeface="Times New Roman" pitchFamily="18" charset="0"/>
                  </a:endParaRPr>
                </a:p>
              </p:txBody>
            </p:sp>
            <p:sp>
              <p:nvSpPr>
                <p:cNvPr id="14" name="Rectangle 10"/>
                <p:cNvSpPr>
                  <a:spLocks noChangeArrowheads="1"/>
                </p:cNvSpPr>
                <p:nvPr/>
              </p:nvSpPr>
              <p:spPr bwMode="auto">
                <a:xfrm rot="12360000">
                  <a:off x="1927" y="3071"/>
                  <a:ext cx="445" cy="82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 anchor="ctr"/>
                <a:lstStyle/>
                <a:p>
                  <a:pPr eaLnBrk="0" hangingPunct="0">
                    <a:spcBef>
                      <a:spcPct val="50000"/>
                    </a:spcBef>
                    <a:defRPr/>
                  </a:pPr>
                  <a:endParaRPr kumimoji="1" lang="es-ES_tradnl" sz="2400">
                    <a:latin typeface="Times New Roman" pitchFamily="18" charset="0"/>
                  </a:endParaRPr>
                </a:p>
              </p:txBody>
            </p:sp>
            <p:sp>
              <p:nvSpPr>
                <p:cNvPr id="15" name="Arc 11"/>
                <p:cNvSpPr>
                  <a:spLocks/>
                </p:cNvSpPr>
                <p:nvPr/>
              </p:nvSpPr>
              <p:spPr bwMode="auto">
                <a:xfrm rot="10485000">
                  <a:off x="1263" y="2240"/>
                  <a:ext cx="723" cy="856"/>
                </a:xfrm>
                <a:custGeom>
                  <a:avLst/>
                  <a:gdLst>
                    <a:gd name="G0" fmla="+- 21518 0 0"/>
                    <a:gd name="G1" fmla="+- 2258 0 0"/>
                    <a:gd name="G2" fmla="+- 21600 0 0"/>
                    <a:gd name="T0" fmla="*/ 43000 w 43118"/>
                    <a:gd name="T1" fmla="*/ 0 h 23858"/>
                    <a:gd name="T2" fmla="*/ 0 w 43118"/>
                    <a:gd name="T3" fmla="*/ 4141 h 23858"/>
                    <a:gd name="T4" fmla="*/ 21518 w 43118"/>
                    <a:gd name="T5" fmla="*/ 2258 h 238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18" h="23858" fill="none" extrusionOk="0">
                      <a:moveTo>
                        <a:pt x="42999" y="0"/>
                      </a:moveTo>
                      <a:cubicBezTo>
                        <a:pt x="43078" y="750"/>
                        <a:pt x="43118" y="1503"/>
                        <a:pt x="43118" y="2258"/>
                      </a:cubicBezTo>
                      <a:cubicBezTo>
                        <a:pt x="43118" y="14187"/>
                        <a:pt x="33447" y="23858"/>
                        <a:pt x="21518" y="23858"/>
                      </a:cubicBezTo>
                      <a:cubicBezTo>
                        <a:pt x="10318" y="23858"/>
                        <a:pt x="976" y="15297"/>
                        <a:pt x="0" y="4140"/>
                      </a:cubicBezTo>
                    </a:path>
                    <a:path w="43118" h="23858" stroke="0" extrusionOk="0">
                      <a:moveTo>
                        <a:pt x="42999" y="0"/>
                      </a:moveTo>
                      <a:cubicBezTo>
                        <a:pt x="43078" y="750"/>
                        <a:pt x="43118" y="1503"/>
                        <a:pt x="43118" y="2258"/>
                      </a:cubicBezTo>
                      <a:cubicBezTo>
                        <a:pt x="43118" y="14187"/>
                        <a:pt x="33447" y="23858"/>
                        <a:pt x="21518" y="23858"/>
                      </a:cubicBezTo>
                      <a:cubicBezTo>
                        <a:pt x="10318" y="23858"/>
                        <a:pt x="976" y="15297"/>
                        <a:pt x="0" y="4140"/>
                      </a:cubicBezTo>
                      <a:lnTo>
                        <a:pt x="21518" y="2258"/>
                      </a:lnTo>
                      <a:close/>
                    </a:path>
                  </a:pathLst>
                </a:custGeom>
                <a:solidFill>
                  <a:schemeClr val="folHlink">
                    <a:alpha val="50000"/>
                  </a:schemeClr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" name="Freeform 12"/>
                <p:cNvSpPr>
                  <a:spLocks/>
                </p:cNvSpPr>
                <p:nvPr/>
              </p:nvSpPr>
              <p:spPr bwMode="auto">
                <a:xfrm>
                  <a:off x="1300" y="1374"/>
                  <a:ext cx="1035" cy="2007"/>
                </a:xfrm>
                <a:custGeom>
                  <a:avLst/>
                  <a:gdLst/>
                  <a:ahLst/>
                  <a:cxnLst>
                    <a:cxn ang="0">
                      <a:pos x="56" y="2006"/>
                    </a:cxn>
                    <a:cxn ang="0">
                      <a:pos x="0" y="1843"/>
                    </a:cxn>
                    <a:cxn ang="0">
                      <a:pos x="871" y="56"/>
                    </a:cxn>
                    <a:cxn ang="0">
                      <a:pos x="1034" y="0"/>
                    </a:cxn>
                    <a:cxn ang="0">
                      <a:pos x="56" y="2006"/>
                    </a:cxn>
                  </a:cxnLst>
                  <a:rect l="0" t="0" r="r" b="b"/>
                  <a:pathLst>
                    <a:path w="1035" h="2007">
                      <a:moveTo>
                        <a:pt x="56" y="2006"/>
                      </a:moveTo>
                      <a:lnTo>
                        <a:pt x="0" y="1843"/>
                      </a:lnTo>
                      <a:lnTo>
                        <a:pt x="871" y="56"/>
                      </a:lnTo>
                      <a:lnTo>
                        <a:pt x="1034" y="0"/>
                      </a:lnTo>
                      <a:lnTo>
                        <a:pt x="56" y="2006"/>
                      </a:lnTo>
                    </a:path>
                  </a:pathLst>
                </a:custGeom>
                <a:solidFill>
                  <a:schemeClr val="hlink">
                    <a:alpha val="50000"/>
                  </a:schemeClr>
                </a:soli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8" name="Freeform 13"/>
              <p:cNvSpPr>
                <a:spLocks/>
              </p:cNvSpPr>
              <p:nvPr/>
            </p:nvSpPr>
            <p:spPr bwMode="auto">
              <a:xfrm>
                <a:off x="2448" y="1810"/>
                <a:ext cx="324" cy="231"/>
              </a:xfrm>
              <a:custGeom>
                <a:avLst/>
                <a:gdLst/>
                <a:ahLst/>
                <a:cxnLst>
                  <a:cxn ang="0">
                    <a:pos x="321" y="226"/>
                  </a:cxn>
                  <a:cxn ang="0">
                    <a:pos x="287" y="123"/>
                  </a:cxn>
                  <a:cxn ang="0">
                    <a:pos x="53" y="9"/>
                  </a:cxn>
                  <a:cxn ang="0">
                    <a:pos x="35" y="0"/>
                  </a:cxn>
                  <a:cxn ang="0">
                    <a:pos x="0" y="72"/>
                  </a:cxn>
                  <a:cxn ang="0">
                    <a:pos x="323" y="230"/>
                  </a:cxn>
                </a:cxnLst>
                <a:rect l="0" t="0" r="r" b="b"/>
                <a:pathLst>
                  <a:path w="324" h="231">
                    <a:moveTo>
                      <a:pt x="321" y="226"/>
                    </a:moveTo>
                    <a:lnTo>
                      <a:pt x="287" y="123"/>
                    </a:lnTo>
                    <a:lnTo>
                      <a:pt x="53" y="9"/>
                    </a:lnTo>
                    <a:lnTo>
                      <a:pt x="35" y="0"/>
                    </a:lnTo>
                    <a:lnTo>
                      <a:pt x="0" y="72"/>
                    </a:lnTo>
                    <a:lnTo>
                      <a:pt x="323" y="230"/>
                    </a:lnTo>
                  </a:path>
                </a:pathLst>
              </a:custGeom>
              <a:solidFill>
                <a:schemeClr val="accent1">
                  <a:alpha val="50000"/>
                </a:schemeClr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" name="Rectangle 14"/>
            <p:cNvSpPr>
              <a:spLocks noChangeArrowheads="1"/>
            </p:cNvSpPr>
            <p:nvPr/>
          </p:nvSpPr>
          <p:spPr bwMode="auto">
            <a:xfrm>
              <a:off x="768" y="720"/>
              <a:ext cx="4991" cy="816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1455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1217613" y="1219200"/>
            <a:ext cx="7772400" cy="1143000"/>
          </a:xfrm>
        </p:spPr>
        <p:txBody>
          <a:bodyPr anchorCtr="0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1456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724400" y="2819400"/>
            <a:ext cx="4267200" cy="3200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152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B1BC1-BCE0-41B3-A7EE-1C7E06A424DE}" type="datetimeFigureOut">
              <a:rPr lang="es-AR"/>
              <a:pPr>
                <a:defRPr/>
              </a:pPr>
              <a:t>21/02/2011</a:t>
            </a:fld>
            <a:endParaRPr lang="es-ES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F197F-698E-438A-A517-FACE240D8DC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slow"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3D0E2-EA20-49DA-819F-7A7BF78508B2}" type="datetimeFigureOut">
              <a:rPr lang="es-AR"/>
              <a:pPr>
                <a:defRPr/>
              </a:pPr>
              <a:t>21/02/2011</a:t>
            </a:fld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1AC1E-CFF3-420B-A9B0-49A93336826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slow"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086600" y="228600"/>
            <a:ext cx="1981200" cy="57912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143000" y="228600"/>
            <a:ext cx="5791200" cy="57912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F68E9-BE58-4499-842D-B8131959F9E8}" type="datetimeFigureOut">
              <a:rPr lang="es-AR"/>
              <a:pPr>
                <a:defRPr/>
              </a:pPr>
              <a:t>21/02/2011</a:t>
            </a:fld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C4CB-5ACA-479E-9EFD-BE9AD981DFC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slow">
    <p:check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ortar y redondear rectángulo de esquina sencilla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5 Triángulo rectángulo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6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 dirty="0" smtClean="0"/>
              <a:t>Haga clic en el icono para agregar una imagen</a:t>
            </a:r>
            <a:endParaRPr lang="en-US" noProof="0" dirty="0"/>
          </a:p>
        </p:txBody>
      </p:sp>
      <p:sp>
        <p:nvSpPr>
          <p:cNvPr id="9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3D09D-BE9E-4A6E-A1D1-2B7099DD6E2B}" type="datetimeFigureOut">
              <a:rPr lang="es-AR"/>
              <a:pPr>
                <a:defRPr/>
              </a:pPr>
              <a:t>21/02/2011</a:t>
            </a:fld>
            <a:endParaRPr lang="es-AR" dirty="0"/>
          </a:p>
        </p:txBody>
      </p:sp>
      <p:sp>
        <p:nvSpPr>
          <p:cNvPr id="10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11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DBFB5-A197-4570-9760-4A7B4B9A58FB}" type="slidenum">
              <a:rPr lang="es-AR"/>
              <a:pPr>
                <a:defRPr/>
              </a:pPr>
              <a:t>‹Nº›</a:t>
            </a:fld>
            <a:endParaRPr lang="es-AR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Forma libre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4 Forma libre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grpSp>
        <p:nvGrpSpPr>
          <p:cNvPr id="6" name="8 Grupo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1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FD736-95FF-4E73-80FB-B319830860E5}" type="datetimeFigureOut">
              <a:rPr lang="es-AR"/>
              <a:pPr>
                <a:defRPr/>
              </a:pPr>
              <a:t>21/02/2011</a:t>
            </a:fld>
            <a:endParaRPr lang="es-AR" dirty="0"/>
          </a:p>
        </p:txBody>
      </p:sp>
      <p:sp>
        <p:nvSpPr>
          <p:cNvPr id="11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12" name="2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EFF50-352F-499A-88AC-23DAB96E8E5D}" type="slidenum">
              <a:rPr lang="es-AR"/>
              <a:pPr>
                <a:defRPr/>
              </a:pPr>
              <a:t>‹Nº›</a:t>
            </a:fld>
            <a:endParaRPr lang="es-A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Forma libre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4 Forma libre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grpSp>
        <p:nvGrpSpPr>
          <p:cNvPr id="6" name="1 Grupo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95C78-1C50-4213-A578-23C0FB891FAF}" type="datetimeFigureOut">
              <a:rPr lang="es-AR"/>
              <a:pPr>
                <a:defRPr/>
              </a:pPr>
              <a:t>21/02/2011</a:t>
            </a:fld>
            <a:endParaRPr lang="es-AR" dirty="0"/>
          </a:p>
        </p:txBody>
      </p:sp>
      <p:sp>
        <p:nvSpPr>
          <p:cNvPr id="10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11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77338-3783-42A7-8720-9DE08E77637A}" type="slidenum">
              <a:rPr lang="es-AR"/>
              <a:pPr>
                <a:defRPr/>
              </a:pPr>
              <a:t>‹Nº›</a:t>
            </a:fld>
            <a:endParaRPr lang="es-A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ortar y redondear rectángulo de esquina sencilla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5 Triángulo rectángulo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6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9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BB2AA-B510-412D-B2A2-D18BF9F34A55}" type="datetimeFigureOut">
              <a:rPr lang="es-AR"/>
              <a:pPr>
                <a:defRPr/>
              </a:pPr>
              <a:t>21/02/2011</a:t>
            </a:fld>
            <a:endParaRPr lang="es-AR" dirty="0"/>
          </a:p>
        </p:txBody>
      </p:sp>
      <p:sp>
        <p:nvSpPr>
          <p:cNvPr id="10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11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ED0AC-8B2E-4075-A62E-579426DC0F4F}" type="slidenum">
              <a:rPr lang="es-AR"/>
              <a:pPr>
                <a:defRPr/>
              </a:pPr>
              <a:t>‹Nº›</a:t>
            </a:fld>
            <a:endParaRPr lang="es-A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98FAB-EC7D-4838-AF65-63670CF95CE0}" type="datetimeFigureOut">
              <a:rPr lang="es-AR"/>
              <a:pPr>
                <a:defRPr/>
              </a:pPr>
              <a:t>21/02/2011</a:t>
            </a:fld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B58B1-70A0-4FC0-A4AD-E278F94CDBD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slow"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03DF5-D8A0-4590-B459-6223149AE284}" type="datetimeFigureOut">
              <a:rPr lang="es-AR"/>
              <a:pPr>
                <a:defRPr/>
              </a:pPr>
              <a:t>21/02/2011</a:t>
            </a:fld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9FD0B-2B78-4116-AD0D-6DE1A04B7F5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slow"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2954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57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00512-C998-45DF-89A2-1453836D435C}" type="datetimeFigureOut">
              <a:rPr lang="es-AR"/>
              <a:pPr>
                <a:defRPr/>
              </a:pPr>
              <a:t>21/02/2011</a:t>
            </a:fld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7E667-030A-46B5-9C71-E891BA11D44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slow"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E545C-7B22-4B90-AA29-D05B56453035}" type="datetimeFigureOut">
              <a:rPr lang="es-AR"/>
              <a:pPr>
                <a:defRPr/>
              </a:pPr>
              <a:t>21/02/2011</a:t>
            </a:fld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277DF-F9E4-4026-823D-5174F1F63D3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slow"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1654B-FF70-4AE3-B56F-C9E44D511297}" type="datetimeFigureOut">
              <a:rPr lang="es-AR"/>
              <a:pPr>
                <a:defRPr/>
              </a:pPr>
              <a:t>21/02/2011</a:t>
            </a:fld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93831-3E85-4878-A28D-E274F2A0032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slow"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08520-5053-4527-8368-5B5B1A05F89F}" type="datetimeFigureOut">
              <a:rPr lang="es-AR"/>
              <a:pPr>
                <a:defRPr/>
              </a:pPr>
              <a:t>21/02/2011</a:t>
            </a:fld>
            <a:endParaRPr lang="es-E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E0C7F-AF3C-458E-9710-61802DBEB00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slow"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8CAB0-C143-44BB-93D7-17B586BB087F}" type="datetimeFigureOut">
              <a:rPr lang="es-AR"/>
              <a:pPr>
                <a:defRPr/>
              </a:pPr>
              <a:t>21/02/2011</a:t>
            </a:fld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97C01C-AF4B-4233-B36E-F51D42CE426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slow"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BBDA5-A607-4AFC-9279-CBB67778F828}" type="datetimeFigureOut">
              <a:rPr lang="es-AR"/>
              <a:pPr>
                <a:defRPr/>
              </a:pPr>
              <a:t>21/02/2011</a:t>
            </a:fld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17420-C5BA-4269-84DF-A4C4606CA77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slow"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762000" y="6400800"/>
            <a:ext cx="8380413" cy="455613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es-ES" sz="2400">
              <a:latin typeface="Times New Roman" pitchFamily="18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9050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5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6FE24196-BD14-4E6A-BCFB-617C709B43DB}" type="datetimeFigureOut">
              <a:rPr lang="es-AR"/>
              <a:pPr>
                <a:defRPr/>
              </a:pPr>
              <a:t>21/02/2011</a:t>
            </a:fld>
            <a:endParaRPr lang="es-ES"/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AD0843DA-3E0B-4FF6-BFC1-59F8A799F01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0" y="0"/>
            <a:ext cx="1066800" cy="6856413"/>
            <a:chOff x="0" y="0"/>
            <a:chExt cx="672" cy="4319"/>
          </a:xfrm>
        </p:grpSpPr>
        <p:grpSp>
          <p:nvGrpSpPr>
            <p:cNvPr id="1034" name="Group 9"/>
            <p:cNvGrpSpPr>
              <a:grpSpLocks/>
            </p:cNvGrpSpPr>
            <p:nvPr/>
          </p:nvGrpSpPr>
          <p:grpSpPr bwMode="auto">
            <a:xfrm>
              <a:off x="0" y="0"/>
              <a:ext cx="599" cy="4319"/>
              <a:chOff x="0" y="0"/>
              <a:chExt cx="599" cy="4319"/>
            </a:xfrm>
          </p:grpSpPr>
          <p:sp>
            <p:nvSpPr>
              <p:cNvPr id="60426" name="Rectangle 10" descr="Denim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76" cy="4319"/>
              </a:xfrm>
              <a:prstGeom prst="rect">
                <a:avLst/>
              </a:prstGeom>
              <a:blipFill dpi="0" rotWithShape="0">
                <a:blip r:embed="rId13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0427" name="Rectangle 11"/>
              <p:cNvSpPr>
                <a:spLocks noChangeArrowheads="1"/>
              </p:cNvSpPr>
              <p:nvPr/>
            </p:nvSpPr>
            <p:spPr bwMode="auto">
              <a:xfrm>
                <a:off x="119" y="240"/>
                <a:ext cx="357" cy="2064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0428" name="Rectangle 12"/>
              <p:cNvSpPr>
                <a:spLocks noChangeArrowheads="1"/>
              </p:cNvSpPr>
              <p:nvPr/>
            </p:nvSpPr>
            <p:spPr bwMode="auto">
              <a:xfrm>
                <a:off x="0" y="960"/>
                <a:ext cx="476" cy="528"/>
              </a:xfrm>
              <a:prstGeom prst="rect">
                <a:avLst/>
              </a:prstGeom>
              <a:solidFill>
                <a:schemeClr val="folHlink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kumimoji="1" lang="es-ES_tradnl" sz="2400">
                  <a:latin typeface="Times New Roman" pitchFamily="18" charset="0"/>
                </a:endParaRPr>
              </a:p>
            </p:txBody>
          </p:sp>
          <p:sp>
            <p:nvSpPr>
              <p:cNvPr id="60429" name="Rectangle 13"/>
              <p:cNvSpPr>
                <a:spLocks noChangeArrowheads="1"/>
              </p:cNvSpPr>
              <p:nvPr/>
            </p:nvSpPr>
            <p:spPr bwMode="auto">
              <a:xfrm>
                <a:off x="297" y="432"/>
                <a:ext cx="89" cy="3792"/>
              </a:xfrm>
              <a:prstGeom prst="rect">
                <a:avLst/>
              </a:prstGeom>
              <a:solidFill>
                <a:schemeClr val="hlink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0430" name="Rectangle 14"/>
              <p:cNvSpPr>
                <a:spLocks noChangeArrowheads="1"/>
              </p:cNvSpPr>
              <p:nvPr/>
            </p:nvSpPr>
            <p:spPr bwMode="auto">
              <a:xfrm>
                <a:off x="0" y="3024"/>
                <a:ext cx="327" cy="9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kumimoji="1" lang="es-ES_tradnl" sz="2400">
                  <a:latin typeface="Times New Roman" pitchFamily="18" charset="0"/>
                </a:endParaRPr>
              </a:p>
            </p:txBody>
          </p:sp>
          <p:sp>
            <p:nvSpPr>
              <p:cNvPr id="60431" name="Rectangle 15"/>
              <p:cNvSpPr>
                <a:spLocks noChangeArrowheads="1"/>
              </p:cNvSpPr>
              <p:nvPr/>
            </p:nvSpPr>
            <p:spPr bwMode="auto">
              <a:xfrm>
                <a:off x="0" y="3216"/>
                <a:ext cx="327" cy="9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kumimoji="1" lang="es-ES_tradnl" sz="2400">
                  <a:latin typeface="Times New Roman" pitchFamily="18" charset="0"/>
                </a:endParaRPr>
              </a:p>
            </p:txBody>
          </p:sp>
          <p:sp>
            <p:nvSpPr>
              <p:cNvPr id="60432" name="Rectangle 16"/>
              <p:cNvSpPr>
                <a:spLocks noChangeArrowheads="1"/>
              </p:cNvSpPr>
              <p:nvPr/>
            </p:nvSpPr>
            <p:spPr bwMode="auto">
              <a:xfrm>
                <a:off x="0" y="3408"/>
                <a:ext cx="327" cy="9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kumimoji="1" lang="es-ES_tradnl" sz="2400">
                  <a:latin typeface="Times New Roman" pitchFamily="18" charset="0"/>
                </a:endParaRPr>
              </a:p>
            </p:txBody>
          </p:sp>
          <p:sp>
            <p:nvSpPr>
              <p:cNvPr id="60433" name="Arc 17"/>
              <p:cNvSpPr>
                <a:spLocks/>
              </p:cNvSpPr>
              <p:nvPr/>
            </p:nvSpPr>
            <p:spPr bwMode="auto">
              <a:xfrm>
                <a:off x="474" y="2260"/>
                <a:ext cx="125" cy="1154"/>
              </a:xfrm>
              <a:custGeom>
                <a:avLst/>
                <a:gdLst>
                  <a:gd name="G0" fmla="+- 754 0 0"/>
                  <a:gd name="G1" fmla="+- 21600 0 0"/>
                  <a:gd name="G2" fmla="+- 21600 0 0"/>
                  <a:gd name="T0" fmla="*/ 0 w 22354"/>
                  <a:gd name="T1" fmla="*/ 13 h 43200"/>
                  <a:gd name="T2" fmla="*/ 754 w 22354"/>
                  <a:gd name="T3" fmla="*/ 43200 h 43200"/>
                  <a:gd name="T4" fmla="*/ 754 w 22354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354" h="43200" fill="none" extrusionOk="0">
                    <a:moveTo>
                      <a:pt x="0" y="13"/>
                    </a:moveTo>
                    <a:cubicBezTo>
                      <a:pt x="251" y="4"/>
                      <a:pt x="502" y="-1"/>
                      <a:pt x="754" y="0"/>
                    </a:cubicBezTo>
                    <a:cubicBezTo>
                      <a:pt x="12683" y="0"/>
                      <a:pt x="22354" y="9670"/>
                      <a:pt x="22354" y="21600"/>
                    </a:cubicBezTo>
                    <a:cubicBezTo>
                      <a:pt x="22354" y="33529"/>
                      <a:pt x="12683" y="43199"/>
                      <a:pt x="754" y="43200"/>
                    </a:cubicBezTo>
                  </a:path>
                  <a:path w="22354" h="43200" stroke="0" extrusionOk="0">
                    <a:moveTo>
                      <a:pt x="0" y="13"/>
                    </a:moveTo>
                    <a:cubicBezTo>
                      <a:pt x="251" y="4"/>
                      <a:pt x="502" y="-1"/>
                      <a:pt x="754" y="0"/>
                    </a:cubicBezTo>
                    <a:cubicBezTo>
                      <a:pt x="12683" y="0"/>
                      <a:pt x="22354" y="9670"/>
                      <a:pt x="22354" y="21600"/>
                    </a:cubicBezTo>
                    <a:cubicBezTo>
                      <a:pt x="22354" y="33529"/>
                      <a:pt x="12683" y="43199"/>
                      <a:pt x="754" y="43200"/>
                    </a:cubicBezTo>
                    <a:lnTo>
                      <a:pt x="754" y="21600"/>
                    </a:lnTo>
                    <a:close/>
                  </a:path>
                </a:pathLst>
              </a:custGeom>
              <a:solidFill>
                <a:schemeClr val="folHlink">
                  <a:alpha val="50000"/>
                </a:schemeClr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0434" name="Oval 18"/>
            <p:cNvSpPr>
              <a:spLocks noChangeArrowheads="1"/>
            </p:cNvSpPr>
            <p:nvPr/>
          </p:nvSpPr>
          <p:spPr bwMode="auto">
            <a:xfrm>
              <a:off x="0" y="672"/>
              <a:ext cx="672" cy="624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kumimoji="1" lang="es-ES_tradnl" sz="2400">
                <a:latin typeface="Times New Roman" pitchFamily="18" charset="0"/>
              </a:endParaRPr>
            </a:p>
          </p:txBody>
        </p:sp>
        <p:sp>
          <p:nvSpPr>
            <p:cNvPr id="60435" name="Rectangle 19"/>
            <p:cNvSpPr>
              <a:spLocks noChangeArrowheads="1"/>
            </p:cNvSpPr>
            <p:nvPr/>
          </p:nvSpPr>
          <p:spPr bwMode="auto">
            <a:xfrm>
              <a:off x="480" y="0"/>
              <a:ext cx="192" cy="43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0436" name="Rectangle 20"/>
          <p:cNvSpPr>
            <a:spLocks noChangeArrowheads="1"/>
          </p:cNvSpPr>
          <p:nvPr/>
        </p:nvSpPr>
        <p:spPr bwMode="auto">
          <a:xfrm>
            <a:off x="762000" y="1474788"/>
            <a:ext cx="8380413" cy="125412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es-ES" sz="2400">
              <a:latin typeface="Times New Roman" pitchFamily="18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5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ransition spd="slow">
    <p:check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8 Marcador de título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2051" name="29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19" name="4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A48F1D-D6C9-4D95-A53B-5ED673767484}" type="datetimeFigureOut">
              <a:rPr lang="es-AR"/>
              <a:pPr>
                <a:defRPr/>
              </a:pPr>
              <a:t>21/02/2011</a:t>
            </a:fld>
            <a:endParaRPr lang="es-AR" dirty="0"/>
          </a:p>
        </p:txBody>
      </p:sp>
      <p:sp>
        <p:nvSpPr>
          <p:cNvPr id="20" name="5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21" name="6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1D923E-AF0F-4773-9FBE-3F4AF6845595}" type="slidenum">
              <a:rPr lang="es-AR"/>
              <a:pPr>
                <a:defRPr/>
              </a:pPr>
              <a:t>‹Nº›</a:t>
            </a:fld>
            <a:endParaRPr lang="es-AR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26" r:id="rId1"/>
  </p:sldLayoutIdLst>
  <p:transition spd="slow">
    <p:checker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8 Marcador de título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3075" name="29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19" name="4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72EE84-03BE-4813-A100-DA71A538222E}" type="datetimeFigureOut">
              <a:rPr lang="es-AR"/>
              <a:pPr>
                <a:defRPr/>
              </a:pPr>
              <a:t>21/02/2011</a:t>
            </a:fld>
            <a:endParaRPr lang="es-AR" dirty="0"/>
          </a:p>
        </p:txBody>
      </p:sp>
      <p:sp>
        <p:nvSpPr>
          <p:cNvPr id="20" name="5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21" name="6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4617C6-22D0-44C2-A2ED-58A47EDB695B}" type="slidenum">
              <a:rPr lang="es-AR"/>
              <a:pPr>
                <a:defRPr/>
              </a:pPr>
              <a:t>‹Nº›</a:t>
            </a:fld>
            <a:endParaRPr lang="es-A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</p:sldLayoutIdLst>
  <p:transition spd="slow">
    <p:checker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0.jpeg"/><Relationship Id="rId7" Type="http://schemas.openxmlformats.org/officeDocument/2006/relationships/image" Target="../media/image63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46.emf"/><Relationship Id="rId10" Type="http://schemas.openxmlformats.org/officeDocument/2006/relationships/image" Target="../media/image66.jpeg"/><Relationship Id="rId4" Type="http://schemas.openxmlformats.org/officeDocument/2006/relationships/image" Target="../media/image61.jpeg"/><Relationship Id="rId9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46.em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hyperlink" Target="http://images.google.com.ar/imgres?imgurl=http://imagecache2.allposters.com/images/pic/AGF/9377~Manos-orando-Posters.jpg&amp;imgrefurl=http://www.allposters.es/-sp/Manos-orando-Posters_i411912_.htm&amp;h=425&amp;w=336&amp;sz=39&amp;hl=es&amp;start=178&amp;usg=__l4Q6UrBn41cYdcT9MJQl9mDIhRA=&amp;tbnid=w36k9lF1yx_84M:&amp;tbnh=126&amp;tbnw=100&amp;prev=/images%3Fq%3Dmanos%26start%3D162%26gbv%3D2%26ndsp%3D18%26hl%3Des%26sa%3DN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13.jpeg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5" Type="http://schemas.openxmlformats.org/officeDocument/2006/relationships/image" Target="../media/image44.pn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estoyalapuerta1024x768"/>
          <p:cNvPicPr>
            <a:picLocks noChangeAspect="1" noChangeArrowheads="1"/>
          </p:cNvPicPr>
          <p:nvPr/>
        </p:nvPicPr>
        <p:blipFill>
          <a:blip r:embed="rId3"/>
          <a:srcRect t="8009" b="11157"/>
          <a:stretch>
            <a:fillRect/>
          </a:stretch>
        </p:blipFill>
        <p:spPr bwMode="auto">
          <a:xfrm>
            <a:off x="-252413" y="0"/>
            <a:ext cx="9396413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  <p:sndAc>
      <p:stSnd>
        <p:snd r:embed="rId2" name="los tucu tucu - luna tucuman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>
            <a:spLocks noChangeArrowheads="1"/>
          </p:cNvSpPr>
          <p:nvPr/>
        </p:nvSpPr>
        <p:spPr bwMode="auto">
          <a:xfrm>
            <a:off x="2627313" y="188913"/>
            <a:ext cx="4391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200" b="1">
                <a:latin typeface="Comic Sans MS" pitchFamily="66" charset="0"/>
              </a:rPr>
              <a:t>¿Quiénes somos?</a:t>
            </a:r>
            <a:endParaRPr lang="es-AR" sz="3200" b="1">
              <a:latin typeface="Comic Sans MS" pitchFamily="66" charset="0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3779838" y="908050"/>
            <a:ext cx="2447925" cy="720725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>
                <a:solidFill>
                  <a:srgbClr val="FFFFFF"/>
                </a:solidFill>
                <a:latin typeface="Constantia" pitchFamily="18" charset="0"/>
              </a:rPr>
              <a:t>LAICOS  M.I.C.</a:t>
            </a:r>
            <a:endParaRPr lang="es-AR" sz="2400" b="1">
              <a:solidFill>
                <a:srgbClr val="FFFFFF"/>
              </a:solidFill>
              <a:latin typeface="Constantia" pitchFamily="18" charset="0"/>
            </a:endParaRPr>
          </a:p>
        </p:txBody>
      </p:sp>
      <p:sp>
        <p:nvSpPr>
          <p:cNvPr id="4" name="3 Rectángulo redondeado"/>
          <p:cNvSpPr>
            <a:spLocks noChangeArrowheads="1"/>
          </p:cNvSpPr>
          <p:nvPr/>
        </p:nvSpPr>
        <p:spPr bwMode="auto">
          <a:xfrm>
            <a:off x="1547813" y="1989138"/>
            <a:ext cx="6985000" cy="158273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8100" algn="ctr">
            <a:solidFill>
              <a:srgbClr val="00008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s-ES" b="1">
                <a:solidFill>
                  <a:srgbClr val="FFFFFF"/>
                </a:solidFill>
                <a:latin typeface="Constantia" pitchFamily="18" charset="0"/>
              </a:rPr>
              <a:t>Cristianos, que desde nuestro compromiso bautismal, nos adherimos al carisma y la espiritualidad MIC, Don del Espíritu Santo en nuestras vidas, y potenciando su fuerza convocante,  contribuimos en la acción transformadora del mundo , compartiendo con las hermanas la misión evangelizadora , siguiendo los pasos de Madre Alfonsa.</a:t>
            </a:r>
            <a:endParaRPr lang="es-AR" b="1">
              <a:solidFill>
                <a:srgbClr val="FFFFFF"/>
              </a:solidFill>
              <a:latin typeface="Constantia" pitchFamily="18" charset="0"/>
            </a:endParaRPr>
          </a:p>
        </p:txBody>
      </p:sp>
      <p:sp>
        <p:nvSpPr>
          <p:cNvPr id="7" name="6 Rectángulo redondeado"/>
          <p:cNvSpPr>
            <a:spLocks noChangeArrowheads="1"/>
          </p:cNvSpPr>
          <p:nvPr/>
        </p:nvSpPr>
        <p:spPr bwMode="auto">
          <a:xfrm>
            <a:off x="1042988" y="5084763"/>
            <a:ext cx="2232025" cy="11525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8100" algn="ctr">
            <a:solidFill>
              <a:srgbClr val="00008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s-ES" sz="1500" b="1">
                <a:solidFill>
                  <a:srgbClr val="FFFFFF"/>
                </a:solidFill>
                <a:latin typeface="Constantia" pitchFamily="18" charset="0"/>
              </a:rPr>
              <a:t>Docentes y No Docentes del  Colegio  Guillermina</a:t>
            </a:r>
          </a:p>
          <a:p>
            <a:pPr algn="ctr"/>
            <a:r>
              <a:rPr lang="es-ES" sz="1500" b="1">
                <a:solidFill>
                  <a:srgbClr val="FFFFFF"/>
                </a:solidFill>
                <a:latin typeface="Constantia" pitchFamily="18" charset="0"/>
              </a:rPr>
              <a:t>Jardín Marisú</a:t>
            </a:r>
          </a:p>
          <a:p>
            <a:pPr algn="ctr"/>
            <a:r>
              <a:rPr lang="es-AR" sz="1500" b="1">
                <a:solidFill>
                  <a:srgbClr val="FFFFFF"/>
                </a:solidFill>
                <a:latin typeface="Constantia" pitchFamily="18" charset="0"/>
              </a:rPr>
              <a:t>Casa Cuna</a:t>
            </a:r>
          </a:p>
        </p:txBody>
      </p:sp>
      <p:sp>
        <p:nvSpPr>
          <p:cNvPr id="10" name="9 Rectángulo redondeado"/>
          <p:cNvSpPr>
            <a:spLocks noChangeArrowheads="1"/>
          </p:cNvSpPr>
          <p:nvPr/>
        </p:nvSpPr>
        <p:spPr bwMode="auto">
          <a:xfrm>
            <a:off x="3851275" y="5084763"/>
            <a:ext cx="2232025" cy="11525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8100" algn="ctr">
            <a:solidFill>
              <a:srgbClr val="00008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s-ES" sz="1500" b="1">
                <a:solidFill>
                  <a:srgbClr val="FFFFFF"/>
                </a:solidFill>
                <a:latin typeface="Constantia" pitchFamily="18" charset="0"/>
              </a:rPr>
              <a:t>Padres de Alumnos y ExAlumnos del Colegio Guillermina</a:t>
            </a:r>
          </a:p>
        </p:txBody>
      </p:sp>
      <p:sp>
        <p:nvSpPr>
          <p:cNvPr id="11" name="10 Rectángulo redondeado"/>
          <p:cNvSpPr>
            <a:spLocks noChangeArrowheads="1"/>
          </p:cNvSpPr>
          <p:nvPr/>
        </p:nvSpPr>
        <p:spPr bwMode="auto">
          <a:xfrm>
            <a:off x="7092950" y="5084763"/>
            <a:ext cx="1727200" cy="11525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8100" algn="ctr">
            <a:solidFill>
              <a:srgbClr val="00008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s-ES" sz="1500" b="1">
                <a:solidFill>
                  <a:srgbClr val="FFFFFF"/>
                </a:solidFill>
                <a:latin typeface="Constantia" pitchFamily="18" charset="0"/>
              </a:rPr>
              <a:t>Ex alumnos del colegio     Guillermina</a:t>
            </a:r>
          </a:p>
          <a:p>
            <a:pPr algn="ctr"/>
            <a:r>
              <a:rPr lang="es-ES" sz="1500" b="1">
                <a:solidFill>
                  <a:srgbClr val="FFFFFF"/>
                </a:solidFill>
                <a:latin typeface="Constantia" pitchFamily="18" charset="0"/>
              </a:rPr>
              <a:t>    </a:t>
            </a:r>
            <a:endParaRPr lang="es-AR" sz="1500" b="1">
              <a:solidFill>
                <a:srgbClr val="FFFFFF"/>
              </a:solidFill>
              <a:latin typeface="Constantia" pitchFamily="18" charset="0"/>
            </a:endParaRPr>
          </a:p>
        </p:txBody>
      </p:sp>
      <p:cxnSp>
        <p:nvCxnSpPr>
          <p:cNvPr id="14" name="13 Conector recto"/>
          <p:cNvCxnSpPr>
            <a:cxnSpLocks noChangeShapeType="1"/>
          </p:cNvCxnSpPr>
          <p:nvPr/>
        </p:nvCxnSpPr>
        <p:spPr bwMode="auto">
          <a:xfrm rot="10800000" flipV="1">
            <a:off x="1908175" y="3573463"/>
            <a:ext cx="2376488" cy="1512887"/>
          </a:xfrm>
          <a:prstGeom prst="line">
            <a:avLst/>
          </a:prstGeom>
          <a:noFill/>
          <a:ln w="38100" algn="ctr">
            <a:solidFill>
              <a:srgbClr val="000080"/>
            </a:solidFill>
            <a:round/>
            <a:headEnd/>
            <a:tailEnd type="triangle" w="med" len="med"/>
          </a:ln>
        </p:spPr>
      </p:cxnSp>
      <p:cxnSp>
        <p:nvCxnSpPr>
          <p:cNvPr id="16" name="15 Conector recto"/>
          <p:cNvCxnSpPr>
            <a:cxnSpLocks noChangeShapeType="1"/>
          </p:cNvCxnSpPr>
          <p:nvPr/>
        </p:nvCxnSpPr>
        <p:spPr bwMode="auto">
          <a:xfrm rot="5400000">
            <a:off x="4175919" y="4329907"/>
            <a:ext cx="1512887" cy="0"/>
          </a:xfrm>
          <a:prstGeom prst="line">
            <a:avLst/>
          </a:prstGeom>
          <a:noFill/>
          <a:ln w="38100" algn="ctr">
            <a:solidFill>
              <a:srgbClr val="000080"/>
            </a:solidFill>
            <a:round/>
            <a:headEnd/>
            <a:tailEnd type="triangle" w="med" len="med"/>
          </a:ln>
        </p:spPr>
      </p:cxnSp>
      <p:cxnSp>
        <p:nvCxnSpPr>
          <p:cNvPr id="18" name="17 Conector recto"/>
          <p:cNvCxnSpPr>
            <a:cxnSpLocks noChangeShapeType="1"/>
          </p:cNvCxnSpPr>
          <p:nvPr/>
        </p:nvCxnSpPr>
        <p:spPr bwMode="auto">
          <a:xfrm>
            <a:off x="5867400" y="3573463"/>
            <a:ext cx="2519363" cy="1512887"/>
          </a:xfrm>
          <a:prstGeom prst="line">
            <a:avLst/>
          </a:prstGeom>
          <a:noFill/>
          <a:ln w="38100" algn="ctr">
            <a:solidFill>
              <a:srgbClr val="000080"/>
            </a:solidFill>
            <a:round/>
            <a:headEnd/>
            <a:tailEnd type="triangle" w="med" len="med"/>
          </a:ln>
        </p:spPr>
      </p:cxnSp>
      <p:cxnSp>
        <p:nvCxnSpPr>
          <p:cNvPr id="5" name="15 Conector recto"/>
          <p:cNvCxnSpPr>
            <a:cxnSpLocks noChangeShapeType="1"/>
          </p:cNvCxnSpPr>
          <p:nvPr/>
        </p:nvCxnSpPr>
        <p:spPr bwMode="auto">
          <a:xfrm rot="5400000">
            <a:off x="4751388" y="1809750"/>
            <a:ext cx="361950" cy="0"/>
          </a:xfrm>
          <a:prstGeom prst="line">
            <a:avLst/>
          </a:prstGeom>
          <a:noFill/>
          <a:ln w="28575" algn="ctr">
            <a:solidFill>
              <a:srgbClr val="000099"/>
            </a:solidFill>
            <a:round/>
            <a:headEnd/>
            <a:tailEnd type="triangle" w="med" len="med"/>
          </a:ln>
        </p:spPr>
      </p:cxnSp>
      <p:pic>
        <p:nvPicPr>
          <p:cNvPr id="1844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5" y="38100"/>
            <a:ext cx="6508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7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971550" y="260350"/>
            <a:ext cx="7848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3200" b="1">
                <a:solidFill>
                  <a:srgbClr val="FFFFFF"/>
                </a:solidFill>
                <a:latin typeface="Comic Sans MS" pitchFamily="66" charset="0"/>
              </a:rPr>
              <a:t>Camino a recorrer como    </a:t>
            </a:r>
          </a:p>
          <a:p>
            <a:r>
              <a:rPr lang="es-ES" sz="3200" b="1">
                <a:solidFill>
                  <a:srgbClr val="FFFFFF"/>
                </a:solidFill>
                <a:latin typeface="Comic Sans MS" pitchFamily="66" charset="0"/>
              </a:rPr>
              <a:t>Discípulos Misioneros</a:t>
            </a:r>
            <a:endParaRPr lang="es-AR" sz="3200" b="1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1331913" y="3573463"/>
            <a:ext cx="75596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400" b="1">
                <a:solidFill>
                  <a:srgbClr val="FFFFFF"/>
                </a:solidFill>
                <a:latin typeface="Constantia" pitchFamily="18" charset="0"/>
              </a:rPr>
              <a:t>El Señor invita, nosotros respondemos…</a:t>
            </a:r>
          </a:p>
          <a:p>
            <a:pPr algn="ctr"/>
            <a:r>
              <a:rPr lang="es-ES" sz="2400" b="1">
                <a:solidFill>
                  <a:srgbClr val="FFFFFF"/>
                </a:solidFill>
                <a:latin typeface="Constantia" pitchFamily="18" charset="0"/>
              </a:rPr>
              <a:t>La recompensa…: La verdadera Felicidad</a:t>
            </a:r>
            <a:r>
              <a:rPr lang="es-ES">
                <a:solidFill>
                  <a:srgbClr val="FFFFFF"/>
                </a:solidFill>
                <a:latin typeface="Constantia" pitchFamily="18" charset="0"/>
              </a:rPr>
              <a:t>.</a:t>
            </a:r>
            <a:endParaRPr lang="es-AR">
              <a:solidFill>
                <a:srgbClr val="FFFFFF"/>
              </a:solidFill>
              <a:latin typeface="Constantia" pitchFamily="18" charset="0"/>
            </a:endParaRPr>
          </a:p>
        </p:txBody>
      </p:sp>
      <p:sp>
        <p:nvSpPr>
          <p:cNvPr id="6" name="5 Llamada ovalada"/>
          <p:cNvSpPr>
            <a:spLocks noChangeArrowheads="1"/>
          </p:cNvSpPr>
          <p:nvPr/>
        </p:nvSpPr>
        <p:spPr bwMode="auto">
          <a:xfrm rot="1144456">
            <a:off x="5795963" y="4581525"/>
            <a:ext cx="2016125" cy="1223963"/>
          </a:xfrm>
          <a:prstGeom prst="wedgeEllipseCallout">
            <a:avLst>
              <a:gd name="adj1" fmla="val -37157"/>
              <a:gd name="adj2" fmla="val 44343"/>
            </a:avLst>
          </a:prstGeom>
          <a:noFill/>
          <a:ln w="38100" algn="ctr">
            <a:solidFill>
              <a:srgbClr val="00008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000" b="1">
                <a:latin typeface="Constantia" pitchFamily="18" charset="0"/>
              </a:rPr>
              <a:t>Tejer juntas la vida MIC</a:t>
            </a:r>
            <a:endParaRPr lang="es-AR" sz="2000" b="1">
              <a:latin typeface="Constant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113" y="4868863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42863"/>
            <a:ext cx="6508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9" descr="seguir"/>
          <p:cNvPicPr>
            <a:picLocks noChangeAspect="1" noChangeArrowheads="1"/>
          </p:cNvPicPr>
          <p:nvPr/>
        </p:nvPicPr>
        <p:blipFill>
          <a:blip r:embed="rId4">
            <a:lum bright="6000"/>
          </a:blip>
          <a:srcRect b="9763"/>
          <a:stretch>
            <a:fillRect/>
          </a:stretch>
        </p:blipFill>
        <p:spPr bwMode="auto">
          <a:xfrm>
            <a:off x="3924300" y="1484313"/>
            <a:ext cx="4827588" cy="199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1116013" y="0"/>
            <a:ext cx="76327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ES" sz="2000" b="1">
                <a:latin typeface="Constantia" pitchFamily="18" charset="0"/>
              </a:rPr>
              <a:t>                                …”Preciso ha sido moderarla (a Alfonsa) porque confiando más en la providencia que en los medios comunes,  (por su parte pobres) huérfanos, descarriados, viciosos, a todos hubiera querido favorecer y traer a buen camino.”</a:t>
            </a:r>
          </a:p>
          <a:p>
            <a:pPr algn="just"/>
            <a:endParaRPr lang="es-ES" sz="2000" b="1">
              <a:latin typeface="Constantia" pitchFamily="18" charset="0"/>
            </a:endParaRPr>
          </a:p>
          <a:p>
            <a:pPr algn="r"/>
            <a:r>
              <a:rPr lang="es-ES" sz="2000" b="1">
                <a:latin typeface="Constantia" pitchFamily="18" charset="0"/>
              </a:rPr>
              <a:t>Bofarull Ezenarro 8-8-1863</a:t>
            </a:r>
            <a:endParaRPr lang="es-AR" sz="2000" b="1">
              <a:latin typeface="Constantia" pitchFamily="18" charset="0"/>
            </a:endParaRPr>
          </a:p>
        </p:txBody>
      </p:sp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5211763" y="5813425"/>
            <a:ext cx="3816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3200" b="1">
                <a:latin typeface="Constantia" pitchFamily="18" charset="0"/>
              </a:rPr>
              <a:t>Por eso nosotras …</a:t>
            </a:r>
            <a:endParaRPr lang="es-AR" sz="3200" b="1">
              <a:latin typeface="Constantia" pitchFamily="18" charset="0"/>
            </a:endParaRP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5" y="38100"/>
            <a:ext cx="6508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9" descr="misio1 003"/>
          <p:cNvPicPr>
            <a:picLocks noChangeAspect="1" noChangeArrowheads="1"/>
          </p:cNvPicPr>
          <p:nvPr/>
        </p:nvPicPr>
        <p:blipFill>
          <a:blip r:embed="rId3"/>
          <a:srcRect t="12445" b="2643"/>
          <a:stretch>
            <a:fillRect/>
          </a:stretch>
        </p:blipFill>
        <p:spPr bwMode="auto">
          <a:xfrm>
            <a:off x="900113" y="2565400"/>
            <a:ext cx="410368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0" descr="misio22 002"/>
          <p:cNvPicPr>
            <a:picLocks noChangeAspect="1" noChangeArrowheads="1"/>
          </p:cNvPicPr>
          <p:nvPr/>
        </p:nvPicPr>
        <p:blipFill>
          <a:blip r:embed="rId4"/>
          <a:srcRect l="1619" t="3343" r="15147"/>
          <a:stretch>
            <a:fillRect/>
          </a:stretch>
        </p:blipFill>
        <p:spPr bwMode="auto">
          <a:xfrm>
            <a:off x="5292725" y="2608263"/>
            <a:ext cx="3671888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2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520"/>
                            </p:stCondLst>
                            <p:childTnLst>
                              <p:par>
                                <p:cTn id="2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520"/>
                            </p:stCondLst>
                            <p:childTnLst>
                              <p:par>
                                <p:cTn id="32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4" dur="2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520"/>
                            </p:stCondLst>
                            <p:childTnLst>
                              <p:par>
                                <p:cTn id="3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8" name="Picture 18" descr="misio33 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575" y="3357563"/>
            <a:ext cx="3168650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1476375" y="188913"/>
            <a:ext cx="70564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200" b="1">
                <a:latin typeface="Comic Sans MS" pitchFamily="66" charset="0"/>
              </a:rPr>
              <a:t>Laicos M.I.C. en Argentina</a:t>
            </a:r>
            <a:endParaRPr lang="es-AR" sz="3200" b="1">
              <a:latin typeface="Comic Sans MS" pitchFamily="66" charset="0"/>
            </a:endParaRPr>
          </a:p>
        </p:txBody>
      </p:sp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3059113" y="709613"/>
            <a:ext cx="4103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400" b="1">
                <a:latin typeface="Constantia" pitchFamily="18" charset="0"/>
              </a:rPr>
              <a:t>¿Que nos proponemos? </a:t>
            </a:r>
            <a:endParaRPr lang="es-AR" sz="2400" b="1">
              <a:latin typeface="Constantia" pitchFamily="18" charset="0"/>
            </a:endParaRPr>
          </a:p>
        </p:txBody>
      </p:sp>
      <p:sp>
        <p:nvSpPr>
          <p:cNvPr id="5" name="4 CuadroTexto"/>
          <p:cNvSpPr txBox="1">
            <a:spLocks noChangeArrowheads="1"/>
          </p:cNvSpPr>
          <p:nvPr/>
        </p:nvSpPr>
        <p:spPr bwMode="auto">
          <a:xfrm>
            <a:off x="955675" y="1268413"/>
            <a:ext cx="79930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ES" sz="2000" b="1">
                <a:latin typeface="Constantia" pitchFamily="18" charset="0"/>
              </a:rPr>
              <a:t>           Impulsar y asumir corresponsablemente el proceso de formación para vivir la misión como envío desde el carisma MIC. </a:t>
            </a:r>
            <a:endParaRPr lang="es-AR" sz="2000" b="1">
              <a:latin typeface="Constantia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619250" y="2060575"/>
            <a:ext cx="6767513" cy="1281113"/>
            <a:chOff x="930" y="2296"/>
            <a:chExt cx="4263" cy="807"/>
          </a:xfrm>
        </p:grpSpPr>
        <p:sp>
          <p:nvSpPr>
            <p:cNvPr id="21515" name="5 CuadroTexto"/>
            <p:cNvSpPr txBox="1">
              <a:spLocks noChangeArrowheads="1"/>
            </p:cNvSpPr>
            <p:nvPr/>
          </p:nvSpPr>
          <p:spPr bwMode="auto">
            <a:xfrm>
              <a:off x="930" y="2296"/>
              <a:ext cx="4263" cy="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 b="1">
                  <a:latin typeface="Constantia" pitchFamily="18" charset="0"/>
                </a:rPr>
                <a:t>                                                     Escuchando</a:t>
              </a:r>
            </a:p>
            <a:p>
              <a:r>
                <a:rPr lang="es-ES" b="1">
                  <a:latin typeface="Constantia" pitchFamily="18" charset="0"/>
                </a:rPr>
                <a:t>¿Cómo lograrlo?                    Aprendiendo               ( Aparecida)     </a:t>
              </a:r>
            </a:p>
            <a:p>
              <a:r>
                <a:rPr lang="es-ES" b="1">
                  <a:latin typeface="Constantia" pitchFamily="18" charset="0"/>
                </a:rPr>
                <a:t>                                                     Anunciando</a:t>
              </a:r>
            </a:p>
            <a:p>
              <a:endParaRPr lang="es-AR" sz="2400" b="1">
                <a:latin typeface="Constantia" pitchFamily="18" charset="0"/>
              </a:endParaRPr>
            </a:p>
          </p:txBody>
        </p:sp>
        <p:cxnSp>
          <p:nvCxnSpPr>
            <p:cNvPr id="21516" name="7 Conector recto de flecha"/>
            <p:cNvCxnSpPr>
              <a:cxnSpLocks noChangeShapeType="1"/>
            </p:cNvCxnSpPr>
            <p:nvPr/>
          </p:nvCxnSpPr>
          <p:spPr bwMode="auto">
            <a:xfrm flipV="1">
              <a:off x="2237" y="2427"/>
              <a:ext cx="408" cy="91"/>
            </a:xfrm>
            <a:prstGeom prst="straightConnector1">
              <a:avLst/>
            </a:prstGeom>
            <a:noFill/>
            <a:ln w="38100" algn="ctr">
              <a:solidFill>
                <a:srgbClr val="000066"/>
              </a:solidFill>
              <a:round/>
              <a:headEnd/>
              <a:tailEnd type="arrow" w="med" len="med"/>
            </a:ln>
          </p:spPr>
        </p:cxnSp>
        <p:cxnSp>
          <p:nvCxnSpPr>
            <p:cNvPr id="21517" name="9 Conector recto de flecha"/>
            <p:cNvCxnSpPr>
              <a:cxnSpLocks noChangeShapeType="1"/>
            </p:cNvCxnSpPr>
            <p:nvPr/>
          </p:nvCxnSpPr>
          <p:spPr bwMode="auto">
            <a:xfrm>
              <a:off x="2245" y="2584"/>
              <a:ext cx="317" cy="1"/>
            </a:xfrm>
            <a:prstGeom prst="straightConnector1">
              <a:avLst/>
            </a:prstGeom>
            <a:noFill/>
            <a:ln w="38100" algn="ctr">
              <a:solidFill>
                <a:srgbClr val="000066"/>
              </a:solidFill>
              <a:round/>
              <a:headEnd/>
              <a:tailEnd type="arrow" w="med" len="med"/>
            </a:ln>
          </p:spPr>
        </p:cxnSp>
        <p:cxnSp>
          <p:nvCxnSpPr>
            <p:cNvPr id="21518" name="11 Conector recto de flecha"/>
            <p:cNvCxnSpPr>
              <a:cxnSpLocks noChangeShapeType="1"/>
            </p:cNvCxnSpPr>
            <p:nvPr/>
          </p:nvCxnSpPr>
          <p:spPr bwMode="auto">
            <a:xfrm>
              <a:off x="2245" y="2646"/>
              <a:ext cx="408" cy="136"/>
            </a:xfrm>
            <a:prstGeom prst="straightConnector1">
              <a:avLst/>
            </a:prstGeom>
            <a:noFill/>
            <a:ln w="38100" algn="ctr">
              <a:solidFill>
                <a:srgbClr val="000066"/>
              </a:solidFill>
              <a:round/>
              <a:headEnd/>
              <a:tailEnd type="arrow" w="med" len="med"/>
            </a:ln>
          </p:spPr>
        </p:cxnSp>
        <p:sp>
          <p:nvSpPr>
            <p:cNvPr id="21519" name="13 Cerrar llave"/>
            <p:cNvSpPr>
              <a:spLocks/>
            </p:cNvSpPr>
            <p:nvPr/>
          </p:nvSpPr>
          <p:spPr bwMode="auto">
            <a:xfrm>
              <a:off x="3742" y="2296"/>
              <a:ext cx="226" cy="590"/>
            </a:xfrm>
            <a:prstGeom prst="rightBrace">
              <a:avLst>
                <a:gd name="adj1" fmla="val 8364"/>
                <a:gd name="adj2" fmla="val 50000"/>
              </a:avLst>
            </a:prstGeom>
            <a:noFill/>
            <a:ln w="38100" algn="ctr">
              <a:solidFill>
                <a:srgbClr val="000066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s-ES" b="1">
                <a:latin typeface="Constantia" pitchFamily="18" charset="0"/>
              </a:endParaRPr>
            </a:p>
          </p:txBody>
        </p:sp>
      </p:grpSp>
      <p:pic>
        <p:nvPicPr>
          <p:cNvPr id="215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" y="57150"/>
            <a:ext cx="6508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1116013" y="5969000"/>
            <a:ext cx="7794625" cy="860425"/>
          </a:xfrm>
          <a:prstGeom prst="rect">
            <a:avLst/>
          </a:prstGeom>
          <a:solidFill>
            <a:srgbClr val="0099CC"/>
          </a:solidFill>
          <a:ln w="38100">
            <a:solidFill>
              <a:srgbClr val="33CCCC"/>
            </a:solidFill>
            <a:miter lim="800000"/>
            <a:headEnd/>
            <a:tailEnd/>
          </a:ln>
          <a:effectLst>
            <a:outerShdw dist="216273" dir="18614181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AR" sz="2400" b="1">
                <a:latin typeface="Constantia" pitchFamily="18" charset="0"/>
              </a:rPr>
              <a:t>Queremos, como Jesús… “pasar por el mundo, haciendo el bien”</a:t>
            </a:r>
            <a:endParaRPr lang="es-ES" sz="2400" b="1">
              <a:latin typeface="Constantia" pitchFamily="18" charset="0"/>
            </a:endParaRPr>
          </a:p>
        </p:txBody>
      </p:sp>
      <p:pic>
        <p:nvPicPr>
          <p:cNvPr id="10257" name="Picture 17" descr="100_009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2924175"/>
            <a:ext cx="3024187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6" name="Picture 16" descr="100_009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64275" y="3573463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2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02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36" name="Line 56"/>
          <p:cNvSpPr>
            <a:spLocks noChangeShapeType="1"/>
          </p:cNvSpPr>
          <p:nvPr/>
        </p:nvSpPr>
        <p:spPr bwMode="auto">
          <a:xfrm>
            <a:off x="4067175" y="2708275"/>
            <a:ext cx="1225550" cy="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9" name="Rectangle 29"/>
          <p:cNvSpPr>
            <a:spLocks noChangeArrowheads="1"/>
          </p:cNvSpPr>
          <p:nvPr/>
        </p:nvSpPr>
        <p:spPr bwMode="auto">
          <a:xfrm>
            <a:off x="3908425" y="1125538"/>
            <a:ext cx="1676400" cy="669925"/>
          </a:xfrm>
          <a:prstGeom prst="rect">
            <a:avLst/>
          </a:prstGeom>
          <a:solidFill>
            <a:srgbClr val="CCFFFF"/>
          </a:solidFill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AR" sz="1200" b="1">
                <a:solidFill>
                  <a:schemeClr val="bg1"/>
                </a:solidFill>
                <a:latin typeface="Comic Sans MS" pitchFamily="66" charset="0"/>
              </a:rPr>
              <a:t>LAICOS</a:t>
            </a:r>
          </a:p>
          <a:p>
            <a:pPr algn="ctr"/>
            <a:r>
              <a:rPr lang="es-AR" sz="1200" b="1">
                <a:solidFill>
                  <a:schemeClr val="bg1"/>
                </a:solidFill>
                <a:latin typeface="Comic Sans MS" pitchFamily="66" charset="0"/>
              </a:rPr>
              <a:t>M.I.C.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46110" name="Rectangle 30"/>
          <p:cNvSpPr>
            <a:spLocks noChangeArrowheads="1"/>
          </p:cNvSpPr>
          <p:nvPr/>
        </p:nvSpPr>
        <p:spPr bwMode="auto">
          <a:xfrm>
            <a:off x="985838" y="2335213"/>
            <a:ext cx="3094037" cy="669925"/>
          </a:xfrm>
          <a:prstGeom prst="rect">
            <a:avLst/>
          </a:prstGeom>
          <a:solidFill>
            <a:srgbClr val="CCFFFF"/>
          </a:solidFill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AR" sz="1200" b="1">
                <a:solidFill>
                  <a:schemeClr val="bg1"/>
                </a:solidFill>
                <a:latin typeface="Comic Sans MS" pitchFamily="66" charset="0"/>
              </a:rPr>
              <a:t>FORMACIÓN Y CAPACITACIÓN PERMANENTE AD-INTRA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46111" name="Rectangle 31"/>
          <p:cNvSpPr>
            <a:spLocks noChangeArrowheads="1"/>
          </p:cNvSpPr>
          <p:nvPr/>
        </p:nvSpPr>
        <p:spPr bwMode="auto">
          <a:xfrm>
            <a:off x="5264150" y="2335213"/>
            <a:ext cx="3094038" cy="669925"/>
          </a:xfrm>
          <a:prstGeom prst="rect">
            <a:avLst/>
          </a:prstGeom>
          <a:solidFill>
            <a:srgbClr val="CCFFFF"/>
          </a:solidFill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AR" sz="1200" b="1">
                <a:solidFill>
                  <a:schemeClr val="bg1"/>
                </a:solidFill>
                <a:latin typeface="Comic Sans MS" pitchFamily="66" charset="0"/>
              </a:rPr>
              <a:t>ACCIÓN</a:t>
            </a:r>
          </a:p>
          <a:p>
            <a:pPr algn="ctr"/>
            <a:r>
              <a:rPr lang="es-AR" sz="1200" b="1">
                <a:solidFill>
                  <a:schemeClr val="bg1"/>
                </a:solidFill>
                <a:latin typeface="Comic Sans MS" pitchFamily="66" charset="0"/>
              </a:rPr>
              <a:t>MISIONERA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46112" name="Rectangle 32"/>
          <p:cNvSpPr>
            <a:spLocks noChangeArrowheads="1"/>
          </p:cNvSpPr>
          <p:nvPr/>
        </p:nvSpPr>
        <p:spPr bwMode="auto">
          <a:xfrm>
            <a:off x="987425" y="3559175"/>
            <a:ext cx="3094038" cy="936625"/>
          </a:xfrm>
          <a:prstGeom prst="rect">
            <a:avLst/>
          </a:prstGeom>
          <a:solidFill>
            <a:srgbClr val="CCFFFF"/>
          </a:solidFill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AR" sz="1200" b="1">
                <a:solidFill>
                  <a:schemeClr val="bg1"/>
                </a:solidFill>
                <a:latin typeface="Comic Sans MS" pitchFamily="66" charset="0"/>
              </a:rPr>
              <a:t>HUMANA – CRISTIANA </a:t>
            </a:r>
          </a:p>
          <a:p>
            <a:pPr algn="ctr"/>
            <a:r>
              <a:rPr lang="es-AR" sz="1200" b="1">
                <a:solidFill>
                  <a:schemeClr val="bg1"/>
                </a:solidFill>
                <a:latin typeface="Comic Sans MS" pitchFamily="66" charset="0"/>
              </a:rPr>
              <a:t>CARISMÁTICA</a:t>
            </a:r>
          </a:p>
          <a:p>
            <a:pPr algn="ctr"/>
            <a:r>
              <a:rPr lang="es-AR" sz="1200" b="1">
                <a:solidFill>
                  <a:schemeClr val="bg1"/>
                </a:solidFill>
                <a:latin typeface="Comic Sans MS" pitchFamily="66" charset="0"/>
              </a:rPr>
              <a:t>MISIONERA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46113" name="Rectangle 33"/>
          <p:cNvSpPr>
            <a:spLocks noChangeArrowheads="1"/>
          </p:cNvSpPr>
          <p:nvPr/>
        </p:nvSpPr>
        <p:spPr bwMode="auto">
          <a:xfrm>
            <a:off x="4413250" y="3559175"/>
            <a:ext cx="1482725" cy="669925"/>
          </a:xfrm>
          <a:prstGeom prst="rect">
            <a:avLst/>
          </a:prstGeom>
          <a:solidFill>
            <a:srgbClr val="CCFFFF"/>
          </a:solidFill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AR" sz="1200" b="1">
                <a:solidFill>
                  <a:schemeClr val="bg1"/>
                </a:solidFill>
                <a:latin typeface="Comic Sans MS" pitchFamily="66" charset="0"/>
              </a:rPr>
              <a:t>PASTORAL</a:t>
            </a:r>
          </a:p>
          <a:p>
            <a:pPr algn="ctr"/>
            <a:r>
              <a:rPr lang="es-AR" sz="1200" b="1">
                <a:solidFill>
                  <a:schemeClr val="bg1"/>
                </a:solidFill>
                <a:latin typeface="Comic Sans MS" pitchFamily="66" charset="0"/>
              </a:rPr>
              <a:t>EDUCATIVA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46114" name="Rectangle 34"/>
          <p:cNvSpPr>
            <a:spLocks noChangeArrowheads="1"/>
          </p:cNvSpPr>
          <p:nvPr/>
        </p:nvSpPr>
        <p:spPr bwMode="auto">
          <a:xfrm>
            <a:off x="6026150" y="3559175"/>
            <a:ext cx="1481138" cy="669925"/>
          </a:xfrm>
          <a:prstGeom prst="rect">
            <a:avLst/>
          </a:prstGeom>
          <a:solidFill>
            <a:srgbClr val="CCFFFF"/>
          </a:solidFill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AR" sz="1200" b="1">
                <a:solidFill>
                  <a:schemeClr val="bg1"/>
                </a:solidFill>
                <a:latin typeface="Comic Sans MS" pitchFamily="66" charset="0"/>
              </a:rPr>
              <a:t>PASTORAL</a:t>
            </a:r>
          </a:p>
          <a:p>
            <a:pPr algn="ctr"/>
            <a:r>
              <a:rPr lang="es-AR" sz="1200" b="1">
                <a:solidFill>
                  <a:schemeClr val="bg1"/>
                </a:solidFill>
                <a:latin typeface="Comic Sans MS" pitchFamily="66" charset="0"/>
              </a:rPr>
              <a:t>SOCIAL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46115" name="Rectangle 35"/>
          <p:cNvSpPr>
            <a:spLocks noChangeArrowheads="1"/>
          </p:cNvSpPr>
          <p:nvPr/>
        </p:nvSpPr>
        <p:spPr bwMode="auto">
          <a:xfrm>
            <a:off x="7640638" y="3565525"/>
            <a:ext cx="1417637" cy="669925"/>
          </a:xfrm>
          <a:prstGeom prst="rect">
            <a:avLst/>
          </a:prstGeom>
          <a:solidFill>
            <a:srgbClr val="CCFFFF"/>
          </a:solidFill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AR" sz="1200" b="1">
                <a:solidFill>
                  <a:schemeClr val="bg1"/>
                </a:solidFill>
                <a:latin typeface="Comic Sans MS" pitchFamily="66" charset="0"/>
              </a:rPr>
              <a:t>PASTORAL </a:t>
            </a:r>
          </a:p>
          <a:p>
            <a:pPr algn="ctr"/>
            <a:r>
              <a:rPr lang="es-AR" sz="1200" b="1">
                <a:solidFill>
                  <a:schemeClr val="bg1"/>
                </a:solidFill>
                <a:latin typeface="Comic Sans MS" pitchFamily="66" charset="0"/>
              </a:rPr>
              <a:t>DE SALUD</a:t>
            </a:r>
            <a:endParaRPr lang="es-ES">
              <a:solidFill>
                <a:schemeClr val="bg1"/>
              </a:solidFill>
            </a:endParaRPr>
          </a:p>
        </p:txBody>
      </p:sp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2555875" y="1773238"/>
            <a:ext cx="4254500" cy="555625"/>
            <a:chOff x="1610" y="1117"/>
            <a:chExt cx="2680" cy="350"/>
          </a:xfrm>
        </p:grpSpPr>
        <p:sp>
          <p:nvSpPr>
            <p:cNvPr id="22556" name="Line 36"/>
            <p:cNvSpPr>
              <a:spLocks noChangeShapeType="1"/>
            </p:cNvSpPr>
            <p:nvPr/>
          </p:nvSpPr>
          <p:spPr bwMode="auto">
            <a:xfrm>
              <a:off x="1610" y="1293"/>
              <a:ext cx="2680" cy="0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7" name="Line 38"/>
            <p:cNvSpPr>
              <a:spLocks noChangeShapeType="1"/>
            </p:cNvSpPr>
            <p:nvPr/>
          </p:nvSpPr>
          <p:spPr bwMode="auto">
            <a:xfrm>
              <a:off x="2989" y="1117"/>
              <a:ext cx="0" cy="169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8" name="Line 39"/>
            <p:cNvSpPr>
              <a:spLocks noChangeShapeType="1"/>
            </p:cNvSpPr>
            <p:nvPr/>
          </p:nvSpPr>
          <p:spPr bwMode="auto">
            <a:xfrm>
              <a:off x="1610" y="1298"/>
              <a:ext cx="0" cy="169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9" name="Line 40"/>
            <p:cNvSpPr>
              <a:spLocks noChangeShapeType="1"/>
            </p:cNvSpPr>
            <p:nvPr/>
          </p:nvSpPr>
          <p:spPr bwMode="auto">
            <a:xfrm>
              <a:off x="4286" y="1298"/>
              <a:ext cx="0" cy="169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5091113" y="2997200"/>
            <a:ext cx="3243262" cy="576263"/>
            <a:chOff x="3207" y="1888"/>
            <a:chExt cx="2043" cy="363"/>
          </a:xfrm>
        </p:grpSpPr>
        <p:sp>
          <p:nvSpPr>
            <p:cNvPr id="22552" name="Line 37"/>
            <p:cNvSpPr>
              <a:spLocks noChangeShapeType="1"/>
            </p:cNvSpPr>
            <p:nvPr/>
          </p:nvSpPr>
          <p:spPr bwMode="auto">
            <a:xfrm>
              <a:off x="3207" y="2082"/>
              <a:ext cx="2043" cy="0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3" name="Line 41"/>
            <p:cNvSpPr>
              <a:spLocks noChangeShapeType="1"/>
            </p:cNvSpPr>
            <p:nvPr/>
          </p:nvSpPr>
          <p:spPr bwMode="auto">
            <a:xfrm>
              <a:off x="3220" y="2082"/>
              <a:ext cx="0" cy="169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4" name="Line 42"/>
            <p:cNvSpPr>
              <a:spLocks noChangeShapeType="1"/>
            </p:cNvSpPr>
            <p:nvPr/>
          </p:nvSpPr>
          <p:spPr bwMode="auto">
            <a:xfrm>
              <a:off x="5248" y="2069"/>
              <a:ext cx="0" cy="169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5" name="Line 43"/>
            <p:cNvSpPr>
              <a:spLocks noChangeShapeType="1"/>
            </p:cNvSpPr>
            <p:nvPr/>
          </p:nvSpPr>
          <p:spPr bwMode="auto">
            <a:xfrm>
              <a:off x="4295" y="1888"/>
              <a:ext cx="0" cy="338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24" name="Line 44"/>
          <p:cNvSpPr>
            <a:spLocks noChangeShapeType="1"/>
          </p:cNvSpPr>
          <p:nvPr/>
        </p:nvSpPr>
        <p:spPr bwMode="auto">
          <a:xfrm>
            <a:off x="2527300" y="2997200"/>
            <a:ext cx="0" cy="536575"/>
          </a:xfrm>
          <a:prstGeom prst="line">
            <a:avLst/>
          </a:prstGeom>
          <a:noFill/>
          <a:ln w="28575">
            <a:solidFill>
              <a:srgbClr val="99C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125" name="Rectangle 45"/>
          <p:cNvSpPr>
            <a:spLocks noChangeArrowheads="1"/>
          </p:cNvSpPr>
          <p:nvPr/>
        </p:nvSpPr>
        <p:spPr bwMode="auto">
          <a:xfrm>
            <a:off x="2643188" y="5286375"/>
            <a:ext cx="1611312" cy="669925"/>
          </a:xfrm>
          <a:prstGeom prst="rect">
            <a:avLst/>
          </a:prstGeom>
          <a:solidFill>
            <a:srgbClr val="CCFFFF"/>
          </a:solidFill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AR" sz="1200" b="1">
                <a:solidFill>
                  <a:schemeClr val="bg1"/>
                </a:solidFill>
                <a:latin typeface="Comic Sans MS" pitchFamily="66" charset="0"/>
              </a:rPr>
              <a:t>DOCENTES Y NO DOCENTES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46126" name="Rectangle 46"/>
          <p:cNvSpPr>
            <a:spLocks noChangeArrowheads="1"/>
          </p:cNvSpPr>
          <p:nvPr/>
        </p:nvSpPr>
        <p:spPr bwMode="auto">
          <a:xfrm>
            <a:off x="4341813" y="5286375"/>
            <a:ext cx="1611312" cy="669925"/>
          </a:xfrm>
          <a:prstGeom prst="rect">
            <a:avLst/>
          </a:prstGeom>
          <a:solidFill>
            <a:srgbClr val="CCFFFF"/>
          </a:solidFill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AR" sz="1200" b="1">
                <a:solidFill>
                  <a:schemeClr val="bg1"/>
                </a:solidFill>
                <a:latin typeface="Comic Sans MS" pitchFamily="66" charset="0"/>
              </a:rPr>
              <a:t>ALUMNOS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46127" name="Rectangle 47"/>
          <p:cNvSpPr>
            <a:spLocks noChangeArrowheads="1"/>
          </p:cNvSpPr>
          <p:nvPr/>
        </p:nvSpPr>
        <p:spPr bwMode="auto">
          <a:xfrm>
            <a:off x="6026150" y="5286375"/>
            <a:ext cx="1611313" cy="669925"/>
          </a:xfrm>
          <a:prstGeom prst="rect">
            <a:avLst/>
          </a:prstGeom>
          <a:solidFill>
            <a:srgbClr val="CCFFFF"/>
          </a:solidFill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AR" sz="1200" b="1">
                <a:solidFill>
                  <a:schemeClr val="bg1"/>
                </a:solidFill>
                <a:latin typeface="Comic Sans MS" pitchFamily="66" charset="0"/>
              </a:rPr>
              <a:t>PADRES</a:t>
            </a:r>
            <a:endParaRPr lang="es-ES">
              <a:solidFill>
                <a:schemeClr val="bg1"/>
              </a:solidFill>
            </a:endParaRPr>
          </a:p>
        </p:txBody>
      </p:sp>
      <p:grpSp>
        <p:nvGrpSpPr>
          <p:cNvPr id="4" name="Group 59"/>
          <p:cNvGrpSpPr>
            <a:grpSpLocks/>
          </p:cNvGrpSpPr>
          <p:nvPr/>
        </p:nvGrpSpPr>
        <p:grpSpPr bwMode="auto">
          <a:xfrm>
            <a:off x="3448050" y="4221163"/>
            <a:ext cx="3355975" cy="1071562"/>
            <a:chOff x="2172" y="2659"/>
            <a:chExt cx="2114" cy="675"/>
          </a:xfrm>
        </p:grpSpPr>
        <p:sp>
          <p:nvSpPr>
            <p:cNvPr id="22548" name="Line 48"/>
            <p:cNvSpPr>
              <a:spLocks noChangeShapeType="1"/>
            </p:cNvSpPr>
            <p:nvPr/>
          </p:nvSpPr>
          <p:spPr bwMode="auto">
            <a:xfrm flipV="1">
              <a:off x="3252" y="2659"/>
              <a:ext cx="0" cy="675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9" name="Line 49"/>
            <p:cNvSpPr>
              <a:spLocks noChangeShapeType="1"/>
            </p:cNvSpPr>
            <p:nvPr/>
          </p:nvSpPr>
          <p:spPr bwMode="auto">
            <a:xfrm>
              <a:off x="2174" y="3158"/>
              <a:ext cx="2111" cy="0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0" name="Line 50"/>
            <p:cNvSpPr>
              <a:spLocks noChangeShapeType="1"/>
            </p:cNvSpPr>
            <p:nvPr/>
          </p:nvSpPr>
          <p:spPr bwMode="auto">
            <a:xfrm>
              <a:off x="2172" y="3158"/>
              <a:ext cx="0" cy="169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1" name="Line 51"/>
            <p:cNvSpPr>
              <a:spLocks noChangeShapeType="1"/>
            </p:cNvSpPr>
            <p:nvPr/>
          </p:nvSpPr>
          <p:spPr bwMode="auto">
            <a:xfrm>
              <a:off x="4286" y="3158"/>
              <a:ext cx="0" cy="169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33" name="Text Box 53"/>
          <p:cNvSpPr txBox="1">
            <a:spLocks noChangeArrowheads="1"/>
          </p:cNvSpPr>
          <p:nvPr/>
        </p:nvSpPr>
        <p:spPr bwMode="auto">
          <a:xfrm>
            <a:off x="3132138" y="250825"/>
            <a:ext cx="3240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sz="3200" b="1">
                <a:solidFill>
                  <a:srgbClr val="FFFFFF"/>
                </a:solidFill>
                <a:latin typeface="Comic Sans MS" pitchFamily="66" charset="0"/>
              </a:rPr>
              <a:t>¿Qué hacemos?</a:t>
            </a:r>
            <a:endParaRPr lang="es-ES" sz="3200" b="1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134" name="Rectangle 54"/>
          <p:cNvSpPr>
            <a:spLocks noChangeArrowheads="1"/>
          </p:cNvSpPr>
          <p:nvPr/>
        </p:nvSpPr>
        <p:spPr bwMode="auto">
          <a:xfrm>
            <a:off x="-28575" y="4689475"/>
            <a:ext cx="4572000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100" b="1">
                <a:solidFill>
                  <a:srgbClr val="FFFFFF"/>
                </a:solidFill>
                <a:latin typeface="Constantia" pitchFamily="18" charset="0"/>
              </a:rPr>
              <a:t>-Los laicos en la Iglesia</a:t>
            </a:r>
          </a:p>
          <a:p>
            <a:r>
              <a:rPr lang="es-ES" sz="1100" b="1">
                <a:solidFill>
                  <a:srgbClr val="FFFFFF"/>
                </a:solidFill>
                <a:latin typeface="Constantia" pitchFamily="18" charset="0"/>
              </a:rPr>
              <a:t>-El Bautismo</a:t>
            </a:r>
          </a:p>
          <a:p>
            <a:r>
              <a:rPr lang="es-ES" sz="1100" b="1">
                <a:solidFill>
                  <a:srgbClr val="FFFFFF"/>
                </a:solidFill>
                <a:latin typeface="Constantia" pitchFamily="18" charset="0"/>
              </a:rPr>
              <a:t>-Rasgos de Jesús misionero</a:t>
            </a:r>
          </a:p>
          <a:p>
            <a:r>
              <a:rPr lang="es-ES" sz="1100" b="1">
                <a:solidFill>
                  <a:srgbClr val="FFFFFF"/>
                </a:solidFill>
                <a:latin typeface="Constantia" pitchFamily="18" charset="0"/>
              </a:rPr>
              <a:t>-El carisma MIC</a:t>
            </a:r>
          </a:p>
          <a:p>
            <a:r>
              <a:rPr lang="es-ES" sz="1100" b="1">
                <a:solidFill>
                  <a:srgbClr val="FFFFFF"/>
                </a:solidFill>
                <a:latin typeface="Constantia" pitchFamily="18" charset="0"/>
              </a:rPr>
              <a:t>-La vida de Madre Alfonsa</a:t>
            </a:r>
          </a:p>
          <a:p>
            <a:r>
              <a:rPr lang="es-ES" sz="1100" b="1">
                <a:solidFill>
                  <a:srgbClr val="FFFFFF"/>
                </a:solidFill>
                <a:latin typeface="Constantia" pitchFamily="18" charset="0"/>
              </a:rPr>
              <a:t>-La Espiritualidad Concepcionista</a:t>
            </a:r>
          </a:p>
          <a:p>
            <a:r>
              <a:rPr lang="es-ES" sz="1100" b="1">
                <a:solidFill>
                  <a:srgbClr val="FFFFFF"/>
                </a:solidFill>
                <a:latin typeface="Constantia" pitchFamily="18" charset="0"/>
              </a:rPr>
              <a:t>-El laicado misionero a la luz de María</a:t>
            </a:r>
          </a:p>
          <a:p>
            <a:r>
              <a:rPr lang="es-ES" sz="1100" b="1">
                <a:solidFill>
                  <a:srgbClr val="FFFFFF"/>
                </a:solidFill>
                <a:latin typeface="Constantia" pitchFamily="18" charset="0"/>
              </a:rPr>
              <a:t>-El apostolado</a:t>
            </a:r>
          </a:p>
          <a:p>
            <a:r>
              <a:rPr lang="es-ES" sz="1100" b="1">
                <a:solidFill>
                  <a:srgbClr val="FFFFFF"/>
                </a:solidFill>
                <a:latin typeface="Constantia" pitchFamily="18" charset="0"/>
              </a:rPr>
              <a:t>-Tipos de misión</a:t>
            </a:r>
          </a:p>
          <a:p>
            <a:r>
              <a:rPr lang="es-ES" sz="1100" b="1">
                <a:solidFill>
                  <a:srgbClr val="FFFFFF"/>
                </a:solidFill>
                <a:latin typeface="Constantia" pitchFamily="18" charset="0"/>
              </a:rPr>
              <a:t>-La opción por los pobres </a:t>
            </a:r>
          </a:p>
          <a:p>
            <a:r>
              <a:rPr lang="es-ES" sz="1100" b="1">
                <a:solidFill>
                  <a:srgbClr val="FFFFFF"/>
                </a:solidFill>
                <a:latin typeface="Constantia" pitchFamily="18" charset="0"/>
              </a:rPr>
              <a:t>-Documentos de la Iglesia y congregacionales </a:t>
            </a:r>
          </a:p>
          <a:p>
            <a:r>
              <a:rPr lang="es-ES" sz="1100" b="1">
                <a:solidFill>
                  <a:srgbClr val="FFFFFF"/>
                </a:solidFill>
                <a:latin typeface="Constantia" pitchFamily="18" charset="0"/>
              </a:rPr>
              <a:t>-La realidad actual</a:t>
            </a:r>
            <a:endParaRPr lang="es-AR" sz="1100" b="1">
              <a:solidFill>
                <a:srgbClr val="FFFFFF"/>
              </a:solidFill>
              <a:latin typeface="Constantia" pitchFamily="18" charset="0"/>
            </a:endParaRPr>
          </a:p>
        </p:txBody>
      </p:sp>
      <p:pic>
        <p:nvPicPr>
          <p:cNvPr id="225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5" y="38100"/>
            <a:ext cx="6508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6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6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46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000"/>
                                        <p:tgtEl>
                                          <p:spTgt spid="46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46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1000"/>
                                        <p:tgtEl>
                                          <p:spTgt spid="46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1000"/>
                                        <p:tgtEl>
                                          <p:spTgt spid="46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1000"/>
                                        <p:tgtEl>
                                          <p:spTgt spid="46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46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1000"/>
                                        <p:tgtEl>
                                          <p:spTgt spid="46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1000"/>
                                        <p:tgtEl>
                                          <p:spTgt spid="46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1000"/>
                                        <p:tgtEl>
                                          <p:spTgt spid="46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36" grpId="0" animBg="1"/>
      <p:bldP spid="46109" grpId="0" animBg="1"/>
      <p:bldP spid="46110" grpId="0" animBg="1"/>
      <p:bldP spid="46111" grpId="0" animBg="1"/>
      <p:bldP spid="46112" grpId="0" animBg="1"/>
      <p:bldP spid="46113" grpId="0" animBg="1"/>
      <p:bldP spid="46114" grpId="0" animBg="1"/>
      <p:bldP spid="46115" grpId="0" animBg="1"/>
      <p:bldP spid="46124" grpId="0" animBg="1"/>
      <p:bldP spid="46125" grpId="0" animBg="1"/>
      <p:bldP spid="46126" grpId="0" animBg="1"/>
      <p:bldP spid="46127" grpId="0" animBg="1"/>
      <p:bldP spid="46133" grpId="0"/>
      <p:bldP spid="461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>
            <a:spLocks noChangeArrowheads="1"/>
          </p:cNvSpPr>
          <p:nvPr/>
        </p:nvSpPr>
        <p:spPr bwMode="auto">
          <a:xfrm>
            <a:off x="2268538" y="404813"/>
            <a:ext cx="5111750" cy="936625"/>
          </a:xfrm>
          <a:prstGeom prst="roundRect">
            <a:avLst>
              <a:gd name="adj" fmla="val 16667"/>
            </a:avLst>
          </a:prstGeom>
          <a:solidFill>
            <a:srgbClr val="0099CC"/>
          </a:solidFill>
          <a:ln w="25400" algn="ctr">
            <a:solidFill>
              <a:srgbClr val="000066"/>
            </a:solidFill>
            <a:round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chemeClr val="lt1"/>
                </a:solidFill>
                <a:latin typeface="+mn-lt"/>
                <a:cs typeface="+mn-cs"/>
              </a:rPr>
              <a:t>Nuestros espacios de misión </a:t>
            </a:r>
            <a:endParaRPr lang="es-AR" sz="2800" b="1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" name="2 Rectángulo redondeado"/>
          <p:cNvSpPr>
            <a:spLocks noChangeArrowheads="1"/>
          </p:cNvSpPr>
          <p:nvPr/>
        </p:nvSpPr>
        <p:spPr bwMode="auto">
          <a:xfrm>
            <a:off x="900113" y="1844675"/>
            <a:ext cx="2232025" cy="10080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algn="ctr">
            <a:solidFill>
              <a:srgbClr val="000066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s-ES" sz="2000" b="1">
                <a:solidFill>
                  <a:srgbClr val="FFFFFF"/>
                </a:solidFill>
                <a:latin typeface="Constantia" pitchFamily="18" charset="0"/>
              </a:rPr>
              <a:t>Jóvenes Misioneros</a:t>
            </a:r>
            <a:endParaRPr lang="es-AR" sz="2000" b="1">
              <a:solidFill>
                <a:srgbClr val="FFFFFF"/>
              </a:solidFill>
              <a:latin typeface="Constantia" pitchFamily="18" charset="0"/>
            </a:endParaRPr>
          </a:p>
        </p:txBody>
      </p:sp>
      <p:sp>
        <p:nvSpPr>
          <p:cNvPr id="4" name="3 Rectángulo redondeado"/>
          <p:cNvSpPr>
            <a:spLocks noChangeArrowheads="1"/>
          </p:cNvSpPr>
          <p:nvPr/>
        </p:nvSpPr>
        <p:spPr bwMode="auto">
          <a:xfrm>
            <a:off x="3830638" y="1844675"/>
            <a:ext cx="2232025" cy="10080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algn="ctr">
            <a:solidFill>
              <a:srgbClr val="000066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s-ES" sz="2000" b="1">
                <a:solidFill>
                  <a:srgbClr val="FFFFFF"/>
                </a:solidFill>
                <a:latin typeface="Constantia" pitchFamily="18" charset="0"/>
              </a:rPr>
              <a:t>Equipos docentes y no docentes</a:t>
            </a:r>
            <a:endParaRPr lang="es-AR" sz="2000" b="1">
              <a:solidFill>
                <a:srgbClr val="FFFFFF"/>
              </a:solidFill>
              <a:latin typeface="Constantia" pitchFamily="18" charset="0"/>
            </a:endParaRPr>
          </a:p>
        </p:txBody>
      </p:sp>
      <p:sp>
        <p:nvSpPr>
          <p:cNvPr id="5" name="4 Rectángulo redondeado"/>
          <p:cNvSpPr>
            <a:spLocks noChangeArrowheads="1"/>
          </p:cNvSpPr>
          <p:nvPr/>
        </p:nvSpPr>
        <p:spPr bwMode="auto">
          <a:xfrm>
            <a:off x="6804025" y="1844675"/>
            <a:ext cx="2232025" cy="10080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algn="ctr">
            <a:solidFill>
              <a:srgbClr val="000066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s-ES" sz="2000" b="1">
                <a:solidFill>
                  <a:srgbClr val="FFFFFF"/>
                </a:solidFill>
                <a:latin typeface="Constantia" pitchFamily="18" charset="0"/>
              </a:rPr>
              <a:t>Unión de padres</a:t>
            </a:r>
            <a:endParaRPr lang="es-AR" sz="2000" b="1">
              <a:solidFill>
                <a:srgbClr val="FFFFFF"/>
              </a:solidFill>
              <a:latin typeface="Constantia" pitchFamily="18" charset="0"/>
            </a:endParaRPr>
          </a:p>
        </p:txBody>
      </p:sp>
      <p:sp>
        <p:nvSpPr>
          <p:cNvPr id="6" name="5 Rectángulo redondeado"/>
          <p:cNvSpPr>
            <a:spLocks noChangeArrowheads="1"/>
          </p:cNvSpPr>
          <p:nvPr/>
        </p:nvSpPr>
        <p:spPr bwMode="auto">
          <a:xfrm>
            <a:off x="2411413" y="3213100"/>
            <a:ext cx="2232025" cy="10080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algn="ctr">
            <a:solidFill>
              <a:srgbClr val="000066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s-ES" sz="2000" b="1">
                <a:solidFill>
                  <a:srgbClr val="FFFFFF"/>
                </a:solidFill>
                <a:latin typeface="Constantia" pitchFamily="18" charset="0"/>
              </a:rPr>
              <a:t>Infancia Misionera</a:t>
            </a:r>
            <a:endParaRPr lang="es-AR" sz="2000" b="1">
              <a:solidFill>
                <a:srgbClr val="FFFFFF"/>
              </a:solidFill>
              <a:latin typeface="Constantia" pitchFamily="18" charset="0"/>
            </a:endParaRPr>
          </a:p>
        </p:txBody>
      </p:sp>
      <p:sp>
        <p:nvSpPr>
          <p:cNvPr id="7" name="6 Rectángulo redondeado"/>
          <p:cNvSpPr>
            <a:spLocks noChangeArrowheads="1"/>
          </p:cNvSpPr>
          <p:nvPr/>
        </p:nvSpPr>
        <p:spPr bwMode="auto">
          <a:xfrm>
            <a:off x="2390775" y="4797425"/>
            <a:ext cx="2232025" cy="10080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algn="ctr">
            <a:solidFill>
              <a:srgbClr val="000066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s-ES" sz="2000" b="1">
                <a:solidFill>
                  <a:srgbClr val="FFFFFF"/>
                </a:solidFill>
                <a:latin typeface="Constantia" pitchFamily="18" charset="0"/>
              </a:rPr>
              <a:t>Barrios Marginales</a:t>
            </a:r>
            <a:endParaRPr lang="es-AR" sz="2000" b="1">
              <a:solidFill>
                <a:srgbClr val="FFFFFF"/>
              </a:solidFill>
              <a:latin typeface="Constantia" pitchFamily="18" charset="0"/>
            </a:endParaRPr>
          </a:p>
        </p:txBody>
      </p:sp>
      <p:sp>
        <p:nvSpPr>
          <p:cNvPr id="8" name="7 Rectángulo redondeado"/>
          <p:cNvSpPr>
            <a:spLocks noChangeArrowheads="1"/>
          </p:cNvSpPr>
          <p:nvPr/>
        </p:nvSpPr>
        <p:spPr bwMode="auto">
          <a:xfrm>
            <a:off x="5292725" y="3213100"/>
            <a:ext cx="2232025" cy="10080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algn="ctr">
            <a:solidFill>
              <a:srgbClr val="000066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s-ES" sz="2000" b="1">
                <a:solidFill>
                  <a:srgbClr val="FFFFFF"/>
                </a:solidFill>
                <a:latin typeface="Constantia" pitchFamily="18" charset="0"/>
              </a:rPr>
              <a:t>Escuelas rurales</a:t>
            </a:r>
            <a:endParaRPr lang="es-AR" sz="2000" b="1">
              <a:solidFill>
                <a:srgbClr val="FFFFFF"/>
              </a:solidFill>
              <a:latin typeface="Constantia" pitchFamily="18" charset="0"/>
            </a:endParaRPr>
          </a:p>
        </p:txBody>
      </p:sp>
      <p:sp>
        <p:nvSpPr>
          <p:cNvPr id="9" name="8 Rectángulo redondeado"/>
          <p:cNvSpPr>
            <a:spLocks noChangeArrowheads="1"/>
          </p:cNvSpPr>
          <p:nvPr/>
        </p:nvSpPr>
        <p:spPr bwMode="auto">
          <a:xfrm>
            <a:off x="5292725" y="4797425"/>
            <a:ext cx="2232025" cy="10080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algn="ctr">
            <a:solidFill>
              <a:srgbClr val="000066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s-ES" sz="2000" b="1">
                <a:solidFill>
                  <a:srgbClr val="FFFFFF"/>
                </a:solidFill>
                <a:latin typeface="Constantia" pitchFamily="18" charset="0"/>
              </a:rPr>
              <a:t>Niños y</a:t>
            </a:r>
          </a:p>
          <a:p>
            <a:pPr algn="ctr"/>
            <a:r>
              <a:rPr lang="es-ES" sz="2000" b="1">
                <a:solidFill>
                  <a:srgbClr val="FFFFFF"/>
                </a:solidFill>
                <a:latin typeface="Constantia" pitchFamily="18" charset="0"/>
              </a:rPr>
              <a:t>Personal Casa Cuna</a:t>
            </a:r>
            <a:endParaRPr lang="es-AR" sz="2000" b="1">
              <a:solidFill>
                <a:srgbClr val="FFFFFF"/>
              </a:solidFill>
              <a:latin typeface="Constantia" pitchFamily="18" charset="0"/>
            </a:endParaRPr>
          </a:p>
        </p:txBody>
      </p:sp>
      <p:pic>
        <p:nvPicPr>
          <p:cNvPr id="23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" y="63500"/>
            <a:ext cx="6508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5" y="38100"/>
            <a:ext cx="6508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801688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AR" b="1" smtClean="0">
                <a:latin typeface="Comic Sans MS" pitchFamily="66" charset="0"/>
              </a:rPr>
              <a:t>PASTORAL EDUCATIVA</a:t>
            </a:r>
            <a:endParaRPr lang="es-ES" b="1" smtClean="0">
              <a:latin typeface="Comic Sans MS" pitchFamily="66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8513" y="617538"/>
            <a:ext cx="4997450" cy="438943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s-ES" sz="2400" b="1" smtClean="0">
              <a:solidFill>
                <a:srgbClr val="FFFFFF"/>
              </a:solidFill>
            </a:endParaRPr>
          </a:p>
          <a:p>
            <a:pPr eaLnBrk="1" hangingPunct="1">
              <a:buFontTx/>
              <a:buNone/>
            </a:pPr>
            <a:r>
              <a:rPr lang="es-ES" sz="2400" b="1" smtClean="0">
                <a:solidFill>
                  <a:srgbClr val="FFFFFF"/>
                </a:solidFill>
              </a:rPr>
              <a:t>¿POR QUÉ?</a:t>
            </a:r>
          </a:p>
          <a:p>
            <a:pPr eaLnBrk="1" hangingPunct="1">
              <a:buFontTx/>
              <a:buNone/>
            </a:pPr>
            <a:endParaRPr lang="es-ES" sz="2400" b="1" smtClean="0">
              <a:solidFill>
                <a:srgbClr val="FFFFFF"/>
              </a:solidFill>
            </a:endParaRPr>
          </a:p>
          <a:p>
            <a:pPr algn="just" eaLnBrk="1" hangingPunct="1">
              <a:buFontTx/>
              <a:buNone/>
            </a:pPr>
            <a:r>
              <a:rPr lang="es-ES" sz="2400" b="1" smtClean="0">
                <a:solidFill>
                  <a:srgbClr val="FFFFFF"/>
                </a:solidFill>
              </a:rPr>
              <a:t>           </a:t>
            </a:r>
            <a:r>
              <a:rPr lang="es-ES" sz="2000" b="1" smtClean="0">
                <a:solidFill>
                  <a:srgbClr val="FFFFFF"/>
                </a:solidFill>
              </a:rPr>
              <a:t>Queremos la formación de una comunidad educativa, evangelizada y evangelizadora en la que docentes, no docentes, padres y alumnos, dando sentido a sus vidas desde la óptica de Jesús Misionero, María Inmaculada y Madre Alfonsa, se comprometan en acciones concretas por la promoción de los hermanos más necesitados.</a:t>
            </a:r>
          </a:p>
          <a:p>
            <a:pPr algn="just" eaLnBrk="1" hangingPunct="1">
              <a:buFontTx/>
              <a:buNone/>
            </a:pPr>
            <a:endParaRPr lang="es-ES" sz="2000" b="1" smtClean="0">
              <a:solidFill>
                <a:srgbClr val="FFFFFF"/>
              </a:solidFill>
            </a:endParaRP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5" y="38100"/>
            <a:ext cx="6508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8" name="Picture 14" descr="ANd9GcQKgi7SmnHZsNEmvSRkFJ0kDKy6V92f7pT-Pw22bdmxuWoi5Q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1989138"/>
            <a:ext cx="3060700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20" name="Text Box 16"/>
          <p:cNvSpPr txBox="1">
            <a:spLocks noChangeArrowheads="1"/>
          </p:cNvSpPr>
          <p:nvPr/>
        </p:nvSpPr>
        <p:spPr bwMode="auto">
          <a:xfrm>
            <a:off x="1116013" y="5734050"/>
            <a:ext cx="7794625" cy="495300"/>
          </a:xfrm>
          <a:prstGeom prst="rect">
            <a:avLst/>
          </a:prstGeom>
          <a:solidFill>
            <a:srgbClr val="0099CC"/>
          </a:solidFill>
          <a:ln w="38100">
            <a:solidFill>
              <a:srgbClr val="33CCCC"/>
            </a:solidFill>
            <a:miter lim="800000"/>
            <a:headEnd/>
            <a:tailEnd/>
          </a:ln>
          <a:effectLst>
            <a:outerShdw dist="216273" dir="18614181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AR" sz="2400" b="1">
                <a:latin typeface="Comic Sans MS" pitchFamily="66" charset="0"/>
              </a:rPr>
              <a:t>“El Reino de Dios: Don y Tarea”</a:t>
            </a:r>
            <a:endParaRPr lang="es-ES" sz="2400" b="1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6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840"/>
                            </p:stCondLst>
                            <p:childTnLst>
                              <p:par>
                                <p:cTn id="2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47107" grpId="0" build="p"/>
      <p:bldP spid="471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3779838" y="549275"/>
            <a:ext cx="5083175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FFFFFF"/>
                </a:solidFill>
                <a:latin typeface="Constantia" pitchFamily="18" charset="0"/>
              </a:rPr>
              <a:t>     Madre Alfonsa quisiera una educación integral, completa y actualizada para la mujer … </a:t>
            </a:r>
          </a:p>
          <a:p>
            <a:r>
              <a:rPr lang="es-ES" b="1">
                <a:solidFill>
                  <a:srgbClr val="FFFFFF"/>
                </a:solidFill>
                <a:latin typeface="Constantia" pitchFamily="18" charset="0"/>
              </a:rPr>
              <a:t>    </a:t>
            </a:r>
          </a:p>
          <a:p>
            <a:pPr algn="ctr"/>
            <a:r>
              <a:rPr lang="es-ES" b="1">
                <a:solidFill>
                  <a:srgbClr val="FFFFFF"/>
                </a:solidFill>
                <a:latin typeface="Constantia" pitchFamily="18" charset="0"/>
              </a:rPr>
              <a:t>“…A fin de que éstas, formándose bajo nuestros auspicios, aprendan a ser cristianas, dóciles, instruidas, virtuosas y buenas madres de familia .”</a:t>
            </a:r>
          </a:p>
          <a:p>
            <a:r>
              <a:rPr lang="es-ES" b="1">
                <a:solidFill>
                  <a:srgbClr val="FFFFFF"/>
                </a:solidFill>
                <a:latin typeface="Constantia" pitchFamily="18" charset="0"/>
              </a:rPr>
              <a:t>                                        Alfonsa CavÍn  16-8-1849  </a:t>
            </a:r>
            <a:endParaRPr lang="es-AR" b="1">
              <a:solidFill>
                <a:srgbClr val="FFFFFF"/>
              </a:solidFill>
              <a:latin typeface="Constantia" pitchFamily="18" charset="0"/>
            </a:endParaRP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5" y="38100"/>
            <a:ext cx="6508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692275" y="3644900"/>
            <a:ext cx="6743700" cy="2752725"/>
            <a:chOff x="801" y="5557"/>
            <a:chExt cx="10620" cy="4335"/>
          </a:xfrm>
        </p:grpSpPr>
        <p:sp>
          <p:nvSpPr>
            <p:cNvPr id="25606" name="AutoShape 13"/>
            <p:cNvSpPr>
              <a:spLocks noChangeArrowheads="1"/>
            </p:cNvSpPr>
            <p:nvPr/>
          </p:nvSpPr>
          <p:spPr bwMode="auto">
            <a:xfrm>
              <a:off x="4761" y="6817"/>
              <a:ext cx="3060" cy="1260"/>
            </a:xfrm>
            <a:prstGeom prst="bevel">
              <a:avLst>
                <a:gd name="adj" fmla="val 12500"/>
              </a:avLst>
            </a:prstGeom>
            <a:solidFill>
              <a:srgbClr val="99CCFF"/>
            </a:solidFill>
            <a:ln w="9525">
              <a:solidFill>
                <a:srgbClr val="00CC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s-AR" sz="1200" b="1">
                  <a:solidFill>
                    <a:srgbClr val="000000"/>
                  </a:solidFill>
                  <a:latin typeface="Comic Sans MS" pitchFamily="66" charset="0"/>
                </a:rPr>
                <a:t>EDUCACIÓN</a:t>
              </a:r>
            </a:p>
            <a:p>
              <a:pPr algn="ctr"/>
              <a:r>
                <a:rPr lang="es-AR" sz="1200" b="1">
                  <a:solidFill>
                    <a:srgbClr val="000000"/>
                  </a:solidFill>
                  <a:latin typeface="Comic Sans MS" pitchFamily="66" charset="0"/>
                </a:rPr>
                <a:t>INTEGRAL</a:t>
              </a: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25607" name="Text Box 14"/>
            <p:cNvSpPr txBox="1">
              <a:spLocks noChangeArrowheads="1"/>
            </p:cNvSpPr>
            <p:nvPr/>
          </p:nvSpPr>
          <p:spPr bwMode="auto">
            <a:xfrm>
              <a:off x="1521" y="5737"/>
              <a:ext cx="270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s-AR" sz="1200" b="1">
                  <a:solidFill>
                    <a:srgbClr val="FFFFFF"/>
                  </a:solidFill>
                  <a:latin typeface="Comic Sans MS" pitchFamily="66" charset="0"/>
                </a:rPr>
                <a:t>MORAL</a:t>
              </a:r>
              <a:endParaRPr lang="es-ES">
                <a:solidFill>
                  <a:srgbClr val="FFFFFF"/>
                </a:solidFill>
              </a:endParaRPr>
            </a:p>
          </p:txBody>
        </p:sp>
        <p:sp>
          <p:nvSpPr>
            <p:cNvPr id="25608" name="Text Box 15"/>
            <p:cNvSpPr txBox="1">
              <a:spLocks noChangeArrowheads="1"/>
            </p:cNvSpPr>
            <p:nvPr/>
          </p:nvSpPr>
          <p:spPr bwMode="auto">
            <a:xfrm>
              <a:off x="801" y="7717"/>
              <a:ext cx="270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s-AR" sz="1200" b="1">
                  <a:solidFill>
                    <a:srgbClr val="FFFFFF"/>
                  </a:solidFill>
                  <a:latin typeface="Comic Sans MS" pitchFamily="66" charset="0"/>
                </a:rPr>
                <a:t>ESPIRITUAL</a:t>
              </a:r>
            </a:p>
            <a:p>
              <a:pPr algn="ctr"/>
              <a:r>
                <a:rPr lang="es-AR" sz="1200" b="1">
                  <a:solidFill>
                    <a:srgbClr val="FFFFFF"/>
                  </a:solidFill>
                  <a:latin typeface="Comic Sans MS" pitchFamily="66" charset="0"/>
                </a:rPr>
                <a:t>TRASCENDENTE</a:t>
              </a:r>
              <a:endParaRPr lang="es-ES">
                <a:solidFill>
                  <a:srgbClr val="FFFFFF"/>
                </a:solidFill>
              </a:endParaRPr>
            </a:p>
          </p:txBody>
        </p:sp>
        <p:sp>
          <p:nvSpPr>
            <p:cNvPr id="25609" name="Text Box 16"/>
            <p:cNvSpPr txBox="1">
              <a:spLocks noChangeArrowheads="1"/>
            </p:cNvSpPr>
            <p:nvPr/>
          </p:nvSpPr>
          <p:spPr bwMode="auto">
            <a:xfrm>
              <a:off x="4941" y="5557"/>
              <a:ext cx="270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s-AR" sz="1200" b="1">
                  <a:solidFill>
                    <a:srgbClr val="FFFFFF"/>
                  </a:solidFill>
                  <a:latin typeface="Comic Sans MS" pitchFamily="66" charset="0"/>
                </a:rPr>
                <a:t>INTELECTUAL</a:t>
              </a:r>
              <a:endParaRPr lang="es-ES">
                <a:solidFill>
                  <a:srgbClr val="FFFFFF"/>
                </a:solidFill>
              </a:endParaRPr>
            </a:p>
          </p:txBody>
        </p:sp>
        <p:sp>
          <p:nvSpPr>
            <p:cNvPr id="25610" name="Text Box 17"/>
            <p:cNvSpPr txBox="1">
              <a:spLocks noChangeArrowheads="1"/>
            </p:cNvSpPr>
            <p:nvPr/>
          </p:nvSpPr>
          <p:spPr bwMode="auto">
            <a:xfrm>
              <a:off x="6921" y="8992"/>
              <a:ext cx="270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s-AR" sz="1200" b="1">
                  <a:solidFill>
                    <a:srgbClr val="FFFFFF"/>
                  </a:solidFill>
                  <a:latin typeface="Comic Sans MS" pitchFamily="66" charset="0"/>
                </a:rPr>
                <a:t>CIENTÍFICO</a:t>
              </a:r>
            </a:p>
            <a:p>
              <a:pPr algn="ctr"/>
              <a:r>
                <a:rPr lang="es-AR" sz="1200" b="1">
                  <a:solidFill>
                    <a:srgbClr val="FFFFFF"/>
                  </a:solidFill>
                  <a:latin typeface="Comic Sans MS" pitchFamily="66" charset="0"/>
                </a:rPr>
                <a:t>TÉCNICA</a:t>
              </a:r>
              <a:endParaRPr lang="es-ES">
                <a:solidFill>
                  <a:srgbClr val="FFFFFF"/>
                </a:solidFill>
              </a:endParaRPr>
            </a:p>
          </p:txBody>
        </p:sp>
        <p:sp>
          <p:nvSpPr>
            <p:cNvPr id="25611" name="Text Box 18"/>
            <p:cNvSpPr txBox="1">
              <a:spLocks noChangeArrowheads="1"/>
            </p:cNvSpPr>
            <p:nvPr/>
          </p:nvSpPr>
          <p:spPr bwMode="auto">
            <a:xfrm>
              <a:off x="8721" y="7717"/>
              <a:ext cx="270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s-AR" sz="1200" b="1">
                  <a:solidFill>
                    <a:srgbClr val="FFFFFF"/>
                  </a:solidFill>
                  <a:latin typeface="Comic Sans MS" pitchFamily="66" charset="0"/>
                </a:rPr>
                <a:t>CÍVICO</a:t>
              </a:r>
            </a:p>
            <a:p>
              <a:pPr algn="ctr"/>
              <a:r>
                <a:rPr lang="es-AR" sz="1200" b="1">
                  <a:solidFill>
                    <a:srgbClr val="FFFFFF"/>
                  </a:solidFill>
                  <a:latin typeface="Comic Sans MS" pitchFamily="66" charset="0"/>
                </a:rPr>
                <a:t>SOCIAL</a:t>
              </a:r>
              <a:endParaRPr lang="es-ES">
                <a:solidFill>
                  <a:srgbClr val="FFFFFF"/>
                </a:solidFill>
              </a:endParaRPr>
            </a:p>
          </p:txBody>
        </p:sp>
        <p:sp>
          <p:nvSpPr>
            <p:cNvPr id="25612" name="Text Box 19"/>
            <p:cNvSpPr txBox="1">
              <a:spLocks noChangeArrowheads="1"/>
            </p:cNvSpPr>
            <p:nvPr/>
          </p:nvSpPr>
          <p:spPr bwMode="auto">
            <a:xfrm>
              <a:off x="8001" y="5752"/>
              <a:ext cx="270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s-AR" sz="1200" b="1">
                  <a:solidFill>
                    <a:srgbClr val="FFFFFF"/>
                  </a:solidFill>
                  <a:latin typeface="Comic Sans MS" pitchFamily="66" charset="0"/>
                </a:rPr>
                <a:t>FÍSICA</a:t>
              </a:r>
              <a:endParaRPr lang="es-ES">
                <a:solidFill>
                  <a:srgbClr val="FFFFFF"/>
                </a:solidFill>
              </a:endParaRPr>
            </a:p>
          </p:txBody>
        </p:sp>
        <p:sp>
          <p:nvSpPr>
            <p:cNvPr id="25613" name="Text Box 20"/>
            <p:cNvSpPr txBox="1">
              <a:spLocks noChangeArrowheads="1"/>
            </p:cNvSpPr>
            <p:nvPr/>
          </p:nvSpPr>
          <p:spPr bwMode="auto">
            <a:xfrm>
              <a:off x="3141" y="8992"/>
              <a:ext cx="270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s-AR" sz="1200" b="1">
                  <a:solidFill>
                    <a:srgbClr val="FFFFFF"/>
                  </a:solidFill>
                  <a:latin typeface="Comic Sans MS" pitchFamily="66" charset="0"/>
                </a:rPr>
                <a:t>ESTÉTICO</a:t>
              </a:r>
            </a:p>
            <a:p>
              <a:pPr algn="ctr"/>
              <a:r>
                <a:rPr lang="es-AR" sz="1200" b="1">
                  <a:solidFill>
                    <a:srgbClr val="FFFFFF"/>
                  </a:solidFill>
                  <a:latin typeface="Comic Sans MS" pitchFamily="66" charset="0"/>
                </a:rPr>
                <a:t>ARTÍSTICA</a:t>
              </a:r>
              <a:endParaRPr lang="es-ES">
                <a:solidFill>
                  <a:srgbClr val="FFFFFF"/>
                </a:solidFill>
              </a:endParaRPr>
            </a:p>
          </p:txBody>
        </p:sp>
        <p:sp>
          <p:nvSpPr>
            <p:cNvPr id="25614" name="Line 21"/>
            <p:cNvSpPr>
              <a:spLocks noChangeShapeType="1"/>
            </p:cNvSpPr>
            <p:nvPr/>
          </p:nvSpPr>
          <p:spPr bwMode="auto">
            <a:xfrm flipH="1" flipV="1">
              <a:off x="3501" y="6097"/>
              <a:ext cx="1260" cy="720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5" name="Line 22"/>
            <p:cNvSpPr>
              <a:spLocks noChangeShapeType="1"/>
            </p:cNvSpPr>
            <p:nvPr/>
          </p:nvSpPr>
          <p:spPr bwMode="auto">
            <a:xfrm flipH="1">
              <a:off x="3141" y="7417"/>
              <a:ext cx="1620" cy="660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6" name="Line 23"/>
            <p:cNvSpPr>
              <a:spLocks noChangeShapeType="1"/>
            </p:cNvSpPr>
            <p:nvPr/>
          </p:nvSpPr>
          <p:spPr bwMode="auto">
            <a:xfrm flipH="1">
              <a:off x="4581" y="8077"/>
              <a:ext cx="1275" cy="900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7" name="Line 24"/>
            <p:cNvSpPr>
              <a:spLocks noChangeShapeType="1"/>
            </p:cNvSpPr>
            <p:nvPr/>
          </p:nvSpPr>
          <p:spPr bwMode="auto">
            <a:xfrm flipH="1" flipV="1">
              <a:off x="6186" y="6097"/>
              <a:ext cx="0" cy="720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8" name="Line 25"/>
            <p:cNvSpPr>
              <a:spLocks noChangeShapeType="1"/>
            </p:cNvSpPr>
            <p:nvPr/>
          </p:nvSpPr>
          <p:spPr bwMode="auto">
            <a:xfrm flipV="1">
              <a:off x="7821" y="6097"/>
              <a:ext cx="900" cy="750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9" name="Line 26"/>
            <p:cNvSpPr>
              <a:spLocks noChangeShapeType="1"/>
            </p:cNvSpPr>
            <p:nvPr/>
          </p:nvSpPr>
          <p:spPr bwMode="auto">
            <a:xfrm>
              <a:off x="7821" y="7537"/>
              <a:ext cx="1800" cy="720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0" name="Line 27"/>
            <p:cNvSpPr>
              <a:spLocks noChangeShapeType="1"/>
            </p:cNvSpPr>
            <p:nvPr/>
          </p:nvSpPr>
          <p:spPr bwMode="auto">
            <a:xfrm>
              <a:off x="6741" y="8077"/>
              <a:ext cx="1260" cy="900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389" name="Picture 29" descr="imagesCANRIFE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188913"/>
            <a:ext cx="23241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4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40"/>
                            </p:stCondLst>
                            <p:childTnLst>
                              <p:par>
                                <p:cTn id="1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1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4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4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549275"/>
            <a:ext cx="7772400" cy="4114800"/>
          </a:xfrm>
        </p:spPr>
        <p:txBody>
          <a:bodyPr/>
          <a:lstStyle/>
          <a:p>
            <a:pPr marL="534988" indent="-534988" eaLnBrk="1" hangingPunct="1">
              <a:buFontTx/>
              <a:buNone/>
              <a:tabLst>
                <a:tab pos="365125" algn="l"/>
              </a:tabLst>
            </a:pPr>
            <a:r>
              <a:rPr lang="es-ES" sz="2800" b="1" smtClean="0">
                <a:solidFill>
                  <a:srgbClr val="FFFFFF"/>
                </a:solidFill>
                <a:latin typeface="Comic Sans MS" pitchFamily="66" charset="0"/>
              </a:rPr>
              <a:t>¿PARA QUIÉNES?</a:t>
            </a:r>
          </a:p>
          <a:p>
            <a:pPr marL="534988" indent="-534988" eaLnBrk="1" hangingPunct="1">
              <a:buFontTx/>
              <a:buNone/>
              <a:tabLst>
                <a:tab pos="365125" algn="l"/>
              </a:tabLst>
            </a:pPr>
            <a:endParaRPr lang="es-ES" sz="2800" b="1" smtClean="0">
              <a:solidFill>
                <a:srgbClr val="FFFFFF"/>
              </a:solidFill>
              <a:latin typeface="Comic Sans MS" pitchFamily="66" charset="0"/>
            </a:endParaRPr>
          </a:p>
          <a:p>
            <a:pPr marL="534988" indent="-534988" eaLnBrk="1" hangingPunct="1">
              <a:buFontTx/>
              <a:buNone/>
              <a:tabLst>
                <a:tab pos="365125" algn="l"/>
              </a:tabLst>
            </a:pPr>
            <a:r>
              <a:rPr lang="es-ES" sz="2400" b="1" smtClean="0">
                <a:solidFill>
                  <a:srgbClr val="FFFFFF"/>
                </a:solidFill>
              </a:rPr>
              <a:t>Toda la Comunidad Educativa:</a:t>
            </a:r>
          </a:p>
          <a:p>
            <a:pPr marL="534988" indent="-534988" eaLnBrk="1" hangingPunct="1">
              <a:buFontTx/>
              <a:buBlip>
                <a:blip r:embed="rId2"/>
              </a:buBlip>
              <a:tabLst>
                <a:tab pos="365125" algn="l"/>
              </a:tabLst>
            </a:pPr>
            <a:r>
              <a:rPr lang="es-ES" sz="2400" b="1" smtClean="0">
                <a:solidFill>
                  <a:srgbClr val="FFFFFF"/>
                </a:solidFill>
              </a:rPr>
              <a:t>Docentes – No Docentes</a:t>
            </a:r>
          </a:p>
          <a:p>
            <a:pPr marL="534988" indent="-534988" eaLnBrk="1" hangingPunct="1">
              <a:buFontTx/>
              <a:buBlip>
                <a:blip r:embed="rId2"/>
              </a:buBlip>
              <a:tabLst>
                <a:tab pos="365125" algn="l"/>
              </a:tabLst>
            </a:pPr>
            <a:r>
              <a:rPr lang="es-ES" sz="2400" b="1" smtClean="0">
                <a:solidFill>
                  <a:srgbClr val="FFFFFF"/>
                </a:solidFill>
              </a:rPr>
              <a:t>Padres</a:t>
            </a:r>
          </a:p>
          <a:p>
            <a:pPr marL="534988" indent="-534988" eaLnBrk="1" hangingPunct="1">
              <a:buFontTx/>
              <a:buBlip>
                <a:blip r:embed="rId2"/>
              </a:buBlip>
              <a:tabLst>
                <a:tab pos="365125" algn="l"/>
              </a:tabLst>
            </a:pPr>
            <a:r>
              <a:rPr lang="es-ES" sz="2400" b="1" smtClean="0">
                <a:solidFill>
                  <a:srgbClr val="FFFFFF"/>
                </a:solidFill>
              </a:rPr>
              <a:t>Alumnos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827088" y="3313113"/>
            <a:ext cx="4249737" cy="3500437"/>
            <a:chOff x="521" y="2115"/>
            <a:chExt cx="2677" cy="2205"/>
          </a:xfrm>
        </p:grpSpPr>
        <p:pic>
          <p:nvPicPr>
            <p:cNvPr id="26636" name="Picture 8" descr="100_001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1" y="2115"/>
              <a:ext cx="1633" cy="1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7" name="Picture 9" descr="100_016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74" y="3026"/>
              <a:ext cx="1724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325" y="38100"/>
            <a:ext cx="6508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3995738" y="3146425"/>
            <a:ext cx="5148262" cy="3711575"/>
            <a:chOff x="2517" y="1982"/>
            <a:chExt cx="3243" cy="2338"/>
          </a:xfrm>
        </p:grpSpPr>
        <p:pic>
          <p:nvPicPr>
            <p:cNvPr id="26633" name="Picture 10" descr="100_0097"/>
            <p:cNvPicPr>
              <a:picLocks noChangeAspect="1" noChangeArrowheads="1"/>
            </p:cNvPicPr>
            <p:nvPr/>
          </p:nvPicPr>
          <p:blipFill>
            <a:blip r:embed="rId6"/>
            <a:srcRect b="18617"/>
            <a:stretch>
              <a:fillRect/>
            </a:stretch>
          </p:blipFill>
          <p:spPr bwMode="auto">
            <a:xfrm>
              <a:off x="2517" y="2160"/>
              <a:ext cx="1731" cy="1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4" name="Picture 13" descr="P101022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195" y="1982"/>
              <a:ext cx="1565" cy="1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5" name="Picture 14" descr="P1010400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059" y="3045"/>
              <a:ext cx="1701" cy="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219700" y="114300"/>
            <a:ext cx="3924300" cy="2916238"/>
            <a:chOff x="3288" y="96"/>
            <a:chExt cx="2472" cy="1837"/>
          </a:xfrm>
        </p:grpSpPr>
        <p:pic>
          <p:nvPicPr>
            <p:cNvPr id="26631" name="Picture 6" descr="DSC00777"/>
            <p:cNvPicPr>
              <a:picLocks noChangeAspect="1" noChangeArrowheads="1"/>
            </p:cNvPicPr>
            <p:nvPr/>
          </p:nvPicPr>
          <p:blipFill>
            <a:blip r:embed="rId9"/>
            <a:srcRect b="13713"/>
            <a:stretch>
              <a:fillRect/>
            </a:stretch>
          </p:blipFill>
          <p:spPr bwMode="auto">
            <a:xfrm>
              <a:off x="3288" y="96"/>
              <a:ext cx="133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2" name="Picture 7" descr="DSC00904"/>
            <p:cNvPicPr>
              <a:picLocks noChangeAspect="1" noChangeArrowheads="1"/>
            </p:cNvPicPr>
            <p:nvPr/>
          </p:nvPicPr>
          <p:blipFill>
            <a:blip r:embed="rId10"/>
            <a:srcRect b="19321"/>
            <a:stretch>
              <a:fillRect/>
            </a:stretch>
          </p:blipFill>
          <p:spPr bwMode="auto">
            <a:xfrm>
              <a:off x="3878" y="794"/>
              <a:ext cx="1882" cy="1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40"/>
                            </p:stCondLst>
                            <p:childTnLst>
                              <p:par>
                                <p:cTn id="3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40"/>
                            </p:stCondLst>
                            <p:childTnLst>
                              <p:par>
                                <p:cTn id="3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40"/>
                            </p:stCondLst>
                            <p:childTnLst>
                              <p:par>
                                <p:cTn id="3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70" name="Line 18"/>
          <p:cNvSpPr>
            <a:spLocks noChangeShapeType="1"/>
          </p:cNvSpPr>
          <p:nvPr/>
        </p:nvSpPr>
        <p:spPr bwMode="auto">
          <a:xfrm>
            <a:off x="4932363" y="620713"/>
            <a:ext cx="0" cy="298450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83" name="Rectangle 31"/>
          <p:cNvSpPr>
            <a:spLocks noChangeArrowheads="1"/>
          </p:cNvSpPr>
          <p:nvPr/>
        </p:nvSpPr>
        <p:spPr bwMode="auto">
          <a:xfrm>
            <a:off x="971550" y="188913"/>
            <a:ext cx="16906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800" b="1">
                <a:solidFill>
                  <a:srgbClr val="FFFFFF"/>
                </a:solidFill>
                <a:latin typeface="Comic Sans MS" pitchFamily="66" charset="0"/>
              </a:rPr>
              <a:t>¿CÓMO?</a:t>
            </a:r>
          </a:p>
        </p:txBody>
      </p:sp>
      <p:sp>
        <p:nvSpPr>
          <p:cNvPr id="49184" name="Rectangle 32"/>
          <p:cNvSpPr>
            <a:spLocks noChangeArrowheads="1"/>
          </p:cNvSpPr>
          <p:nvPr/>
        </p:nvSpPr>
        <p:spPr bwMode="auto">
          <a:xfrm>
            <a:off x="2317750" y="6384925"/>
            <a:ext cx="5594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s-ES" sz="2800" b="1">
                <a:solidFill>
                  <a:srgbClr val="FFFFFF"/>
                </a:solidFill>
              </a:rPr>
              <a:t>“LA MISIÓN ES EVANGELIZAR”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2022475" y="925513"/>
            <a:ext cx="6191250" cy="938212"/>
          </a:xfrm>
          <a:prstGeom prst="rect">
            <a:avLst/>
          </a:prstGeom>
          <a:solidFill>
            <a:srgbClr val="CCFFFF"/>
          </a:solidFill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marL="271463" algn="ctr"/>
            <a:r>
              <a:rPr lang="es-AR" sz="1400" b="1">
                <a:solidFill>
                  <a:schemeClr val="bg1"/>
                </a:solidFill>
                <a:latin typeface="Comic Sans MS" pitchFamily="66" charset="0"/>
              </a:rPr>
              <a:t>FORMACIÓN Y CAPACITACIÓN PERMANENTE</a:t>
            </a:r>
          </a:p>
          <a:p>
            <a:pPr marL="549275" lvl="1" indent="-6350">
              <a:buFont typeface="Symbol" pitchFamily="18" charset="2"/>
              <a:buChar char="·"/>
            </a:pPr>
            <a:r>
              <a:rPr lang="es-AR" sz="1400" b="1">
                <a:solidFill>
                  <a:schemeClr val="bg1"/>
                </a:solidFill>
                <a:latin typeface="Comic Sans MS" pitchFamily="66" charset="0"/>
              </a:rPr>
              <a:t>Formación Humano – Cristiana</a:t>
            </a:r>
          </a:p>
          <a:p>
            <a:pPr marL="549275" lvl="1" indent="-6350">
              <a:buFont typeface="Symbol" pitchFamily="18" charset="2"/>
              <a:buChar char="·"/>
            </a:pPr>
            <a:r>
              <a:rPr lang="es-AR" sz="1400" b="1">
                <a:solidFill>
                  <a:schemeClr val="bg1"/>
                </a:solidFill>
                <a:latin typeface="Comic Sans MS" pitchFamily="66" charset="0"/>
              </a:rPr>
              <a:t>Formación Carismática y Misionera</a:t>
            </a:r>
          </a:p>
          <a:p>
            <a:pPr marL="549275" lvl="1" indent="-6350">
              <a:buFont typeface="Symbol" pitchFamily="18" charset="2"/>
              <a:buChar char="·"/>
            </a:pPr>
            <a:r>
              <a:rPr lang="es-AR" sz="1400" b="1">
                <a:solidFill>
                  <a:schemeClr val="bg1"/>
                </a:solidFill>
                <a:latin typeface="Comic Sans MS" pitchFamily="66" charset="0"/>
              </a:rPr>
              <a:t>Formación Profesional</a:t>
            </a:r>
            <a:endParaRPr lang="es-ES" sz="2000">
              <a:solidFill>
                <a:schemeClr val="bg1"/>
              </a:solidFill>
            </a:endParaRP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1651000" y="2222500"/>
            <a:ext cx="1733550" cy="498475"/>
          </a:xfrm>
          <a:prstGeom prst="rect">
            <a:avLst/>
          </a:prstGeom>
          <a:solidFill>
            <a:srgbClr val="CCFFFF"/>
          </a:solidFill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AR" sz="1400" b="1">
                <a:solidFill>
                  <a:schemeClr val="bg1"/>
                </a:solidFill>
                <a:latin typeface="Comic Sans MS" pitchFamily="66" charset="0"/>
              </a:rPr>
              <a:t>ALUMNOS</a:t>
            </a:r>
            <a:endParaRPr lang="es-ES" sz="2000">
              <a:solidFill>
                <a:schemeClr val="bg1"/>
              </a:solidFill>
            </a:endParaRP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4127500" y="128588"/>
            <a:ext cx="1733550" cy="498475"/>
          </a:xfrm>
          <a:prstGeom prst="rect">
            <a:avLst/>
          </a:prstGeom>
          <a:solidFill>
            <a:srgbClr val="CCFFFF"/>
          </a:solidFill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AR" sz="1400" b="1">
                <a:solidFill>
                  <a:schemeClr val="bg1"/>
                </a:solidFill>
                <a:latin typeface="Comic Sans MS" pitchFamily="66" charset="0"/>
              </a:rPr>
              <a:t>DOCENTES</a:t>
            </a:r>
            <a:endParaRPr lang="es-ES" sz="2000">
              <a:solidFill>
                <a:schemeClr val="bg1"/>
              </a:solidFill>
            </a:endParaRP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1476375" y="3317875"/>
            <a:ext cx="2105025" cy="598488"/>
          </a:xfrm>
          <a:prstGeom prst="rect">
            <a:avLst/>
          </a:prstGeom>
          <a:solidFill>
            <a:srgbClr val="CCFFFF"/>
          </a:solidFill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AR" sz="1400" b="1">
                <a:solidFill>
                  <a:schemeClr val="bg1"/>
                </a:solidFill>
                <a:latin typeface="Comic Sans MS" pitchFamily="66" charset="0"/>
              </a:rPr>
              <a:t>SÍNTESIS ENTRE FE-CULTURA-VIDA</a:t>
            </a:r>
            <a:endParaRPr lang="es-ES" sz="2000">
              <a:solidFill>
                <a:schemeClr val="bg1"/>
              </a:solidFill>
            </a:endParaRP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1485900" y="4514850"/>
            <a:ext cx="2105025" cy="598488"/>
          </a:xfrm>
          <a:prstGeom prst="rect">
            <a:avLst/>
          </a:prstGeom>
          <a:solidFill>
            <a:srgbClr val="CCFFFF"/>
          </a:solidFill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AR" sz="1400" b="1">
                <a:solidFill>
                  <a:schemeClr val="bg1"/>
                </a:solidFill>
                <a:latin typeface="Comic Sans MS" pitchFamily="66" charset="0"/>
              </a:rPr>
              <a:t>FORMACIÓN</a:t>
            </a:r>
          </a:p>
          <a:p>
            <a:pPr algn="ctr"/>
            <a:r>
              <a:rPr lang="es-AR" sz="1400" b="1">
                <a:solidFill>
                  <a:schemeClr val="bg1"/>
                </a:solidFill>
                <a:latin typeface="Comic Sans MS" pitchFamily="66" charset="0"/>
              </a:rPr>
              <a:t>INTEGRAL</a:t>
            </a:r>
            <a:endParaRPr lang="es-ES" sz="2000">
              <a:solidFill>
                <a:schemeClr val="bg1"/>
              </a:solidFill>
            </a:endParaRP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1476375" y="5710238"/>
            <a:ext cx="2105025" cy="598487"/>
          </a:xfrm>
          <a:prstGeom prst="rect">
            <a:avLst/>
          </a:prstGeom>
          <a:solidFill>
            <a:srgbClr val="CCFFFF"/>
          </a:solidFill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AR" sz="1400" b="1">
                <a:solidFill>
                  <a:schemeClr val="bg1"/>
                </a:solidFill>
                <a:latin typeface="Comic Sans MS" pitchFamily="66" charset="0"/>
              </a:rPr>
              <a:t>HOMBRE</a:t>
            </a:r>
          </a:p>
          <a:p>
            <a:pPr algn="ctr"/>
            <a:r>
              <a:rPr lang="es-AR" sz="1400" b="1">
                <a:solidFill>
                  <a:schemeClr val="bg1"/>
                </a:solidFill>
                <a:latin typeface="Comic Sans MS" pitchFamily="66" charset="0"/>
              </a:rPr>
              <a:t>NUEVO</a:t>
            </a:r>
            <a:endParaRPr lang="es-ES" sz="2000">
              <a:solidFill>
                <a:schemeClr val="bg1"/>
              </a:solidFill>
            </a:endParaRPr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4251325" y="3317875"/>
            <a:ext cx="1609725" cy="598488"/>
          </a:xfrm>
          <a:prstGeom prst="rect">
            <a:avLst/>
          </a:prstGeom>
          <a:solidFill>
            <a:srgbClr val="CCFFFF"/>
          </a:solidFill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AR" sz="1400" b="1">
                <a:solidFill>
                  <a:schemeClr val="bg1"/>
                </a:solidFill>
                <a:latin typeface="Comic Sans MS" pitchFamily="66" charset="0"/>
              </a:rPr>
              <a:t>APRENDIZAJE</a:t>
            </a:r>
          </a:p>
          <a:p>
            <a:pPr algn="ctr"/>
            <a:r>
              <a:rPr lang="es-AR" sz="1400" b="1">
                <a:solidFill>
                  <a:schemeClr val="bg1"/>
                </a:solidFill>
                <a:latin typeface="Comic Sans MS" pitchFamily="66" charset="0"/>
              </a:rPr>
              <a:t>SERVICIO</a:t>
            </a:r>
            <a:endParaRPr lang="es-ES" sz="2000">
              <a:solidFill>
                <a:schemeClr val="bg1"/>
              </a:solidFill>
            </a:endParaRPr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4251325" y="5710238"/>
            <a:ext cx="1609725" cy="598487"/>
          </a:xfrm>
          <a:prstGeom prst="rect">
            <a:avLst/>
          </a:prstGeom>
          <a:solidFill>
            <a:srgbClr val="CCFFFF"/>
          </a:solidFill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AR" sz="1400" b="1">
                <a:solidFill>
                  <a:schemeClr val="bg1"/>
                </a:solidFill>
                <a:latin typeface="Comic Sans MS" pitchFamily="66" charset="0"/>
              </a:rPr>
              <a:t>AGENTE DE</a:t>
            </a:r>
          </a:p>
          <a:p>
            <a:pPr algn="ctr"/>
            <a:r>
              <a:rPr lang="es-AR" sz="1400" b="1">
                <a:solidFill>
                  <a:schemeClr val="bg1"/>
                </a:solidFill>
                <a:latin typeface="Comic Sans MS" pitchFamily="66" charset="0"/>
              </a:rPr>
              <a:t>CAMBIO</a:t>
            </a:r>
            <a:endParaRPr lang="es-ES" sz="2000">
              <a:solidFill>
                <a:schemeClr val="bg1"/>
              </a:solidFill>
            </a:endParaRPr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6604000" y="2222500"/>
            <a:ext cx="1733550" cy="498475"/>
          </a:xfrm>
          <a:prstGeom prst="rect">
            <a:avLst/>
          </a:prstGeom>
          <a:solidFill>
            <a:srgbClr val="CCFFFF"/>
          </a:solidFill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AR" sz="1400" b="1">
                <a:solidFill>
                  <a:schemeClr val="bg1"/>
                </a:solidFill>
                <a:latin typeface="Comic Sans MS" pitchFamily="66" charset="0"/>
              </a:rPr>
              <a:t>PADRES</a:t>
            </a:r>
            <a:endParaRPr lang="es-ES" sz="2000">
              <a:solidFill>
                <a:schemeClr val="bg1"/>
              </a:solidFill>
            </a:endParaRPr>
          </a:p>
        </p:txBody>
      </p:sp>
      <p:sp>
        <p:nvSpPr>
          <p:cNvPr id="49166" name="Text Box 14"/>
          <p:cNvSpPr txBox="1">
            <a:spLocks noChangeArrowheads="1"/>
          </p:cNvSpPr>
          <p:nvPr/>
        </p:nvSpPr>
        <p:spPr bwMode="auto">
          <a:xfrm>
            <a:off x="6615113" y="4521200"/>
            <a:ext cx="1733550" cy="598488"/>
          </a:xfrm>
          <a:prstGeom prst="rect">
            <a:avLst/>
          </a:prstGeom>
          <a:solidFill>
            <a:srgbClr val="CCFFFF"/>
          </a:solidFill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AR" sz="1400" b="1">
                <a:solidFill>
                  <a:schemeClr val="bg1"/>
                </a:solidFill>
                <a:latin typeface="Comic Sans MS" pitchFamily="66" charset="0"/>
              </a:rPr>
              <a:t>PROYECTOS</a:t>
            </a:r>
          </a:p>
          <a:p>
            <a:pPr algn="ctr"/>
            <a:r>
              <a:rPr lang="es-AR" sz="1400" b="1">
                <a:solidFill>
                  <a:schemeClr val="bg1"/>
                </a:solidFill>
                <a:latin typeface="Comic Sans MS" pitchFamily="66" charset="0"/>
              </a:rPr>
              <a:t>MISIONEROS</a:t>
            </a:r>
            <a:endParaRPr lang="es-ES" sz="2000">
              <a:solidFill>
                <a:schemeClr val="bg1"/>
              </a:solidFill>
            </a:endParaRPr>
          </a:p>
        </p:txBody>
      </p:sp>
      <p:sp>
        <p:nvSpPr>
          <p:cNvPr id="49167" name="Text Box 15"/>
          <p:cNvSpPr txBox="1">
            <a:spLocks noChangeArrowheads="1"/>
          </p:cNvSpPr>
          <p:nvPr/>
        </p:nvSpPr>
        <p:spPr bwMode="auto">
          <a:xfrm>
            <a:off x="2557463" y="2936875"/>
            <a:ext cx="1609725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AR" sz="1400" b="1">
                <a:solidFill>
                  <a:srgbClr val="FFFFFF"/>
                </a:solidFill>
                <a:latin typeface="Comic Sans MS" pitchFamily="66" charset="0"/>
              </a:rPr>
              <a:t>hagan</a:t>
            </a:r>
            <a:endParaRPr lang="es-ES" sz="2000" b="1">
              <a:solidFill>
                <a:srgbClr val="FFFFFF"/>
              </a:solidFill>
            </a:endParaRPr>
          </a:p>
        </p:txBody>
      </p:sp>
      <p:sp>
        <p:nvSpPr>
          <p:cNvPr id="49168" name="Text Box 16"/>
          <p:cNvSpPr txBox="1">
            <a:spLocks noChangeArrowheads="1"/>
          </p:cNvSpPr>
          <p:nvPr/>
        </p:nvSpPr>
        <p:spPr bwMode="auto">
          <a:xfrm>
            <a:off x="2557463" y="4089400"/>
            <a:ext cx="1609725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AR" sz="1400" b="1">
                <a:solidFill>
                  <a:srgbClr val="FFFFFF"/>
                </a:solidFill>
                <a:latin typeface="Comic Sans MS" pitchFamily="66" charset="0"/>
              </a:rPr>
              <a:t>para lograr</a:t>
            </a:r>
            <a:endParaRPr lang="es-ES" sz="2000" b="1">
              <a:solidFill>
                <a:srgbClr val="FFFFFF"/>
              </a:solidFill>
            </a:endParaRPr>
          </a:p>
        </p:txBody>
      </p:sp>
      <p:sp>
        <p:nvSpPr>
          <p:cNvPr id="49169" name="Text Box 17"/>
          <p:cNvSpPr txBox="1">
            <a:spLocks noChangeArrowheads="1"/>
          </p:cNvSpPr>
          <p:nvPr/>
        </p:nvSpPr>
        <p:spPr bwMode="auto">
          <a:xfrm>
            <a:off x="2536825" y="5268913"/>
            <a:ext cx="1981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AR" sz="1400" b="1">
                <a:solidFill>
                  <a:srgbClr val="FFFFFF"/>
                </a:solidFill>
                <a:latin typeface="Comic Sans MS" pitchFamily="66" charset="0"/>
              </a:rPr>
              <a:t>que lleve al alumno</a:t>
            </a:r>
            <a:endParaRPr lang="es-ES" sz="2000" b="1">
              <a:solidFill>
                <a:srgbClr val="FFFFFF"/>
              </a:solidFill>
            </a:endParaRPr>
          </a:p>
        </p:txBody>
      </p:sp>
      <p:sp>
        <p:nvSpPr>
          <p:cNvPr id="49171" name="Line 19"/>
          <p:cNvSpPr>
            <a:spLocks noChangeShapeType="1"/>
          </p:cNvSpPr>
          <p:nvPr/>
        </p:nvSpPr>
        <p:spPr bwMode="auto">
          <a:xfrm flipH="1">
            <a:off x="3419475" y="1901825"/>
            <a:ext cx="1538288" cy="59055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73" name="Line 21"/>
          <p:cNvSpPr>
            <a:spLocks noChangeShapeType="1"/>
          </p:cNvSpPr>
          <p:nvPr/>
        </p:nvSpPr>
        <p:spPr bwMode="auto">
          <a:xfrm>
            <a:off x="2470150" y="2724150"/>
            <a:ext cx="0" cy="59690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74" name="Line 22"/>
          <p:cNvSpPr>
            <a:spLocks noChangeShapeType="1"/>
          </p:cNvSpPr>
          <p:nvPr/>
        </p:nvSpPr>
        <p:spPr bwMode="auto">
          <a:xfrm>
            <a:off x="2454275" y="3948113"/>
            <a:ext cx="0" cy="598487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75" name="Line 23"/>
          <p:cNvSpPr>
            <a:spLocks noChangeShapeType="1"/>
          </p:cNvSpPr>
          <p:nvPr/>
        </p:nvSpPr>
        <p:spPr bwMode="auto">
          <a:xfrm>
            <a:off x="2470150" y="5129213"/>
            <a:ext cx="0" cy="59690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76" name="Line 24"/>
          <p:cNvSpPr>
            <a:spLocks noChangeShapeType="1"/>
          </p:cNvSpPr>
          <p:nvPr/>
        </p:nvSpPr>
        <p:spPr bwMode="auto">
          <a:xfrm>
            <a:off x="3578225" y="6064250"/>
            <a:ext cx="660400" cy="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77" name="Line 25"/>
          <p:cNvSpPr>
            <a:spLocks noChangeShapeType="1"/>
          </p:cNvSpPr>
          <p:nvPr/>
        </p:nvSpPr>
        <p:spPr bwMode="auto">
          <a:xfrm>
            <a:off x="3578225" y="3673475"/>
            <a:ext cx="660400" cy="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78" name="Line 26"/>
          <p:cNvSpPr>
            <a:spLocks noChangeShapeType="1"/>
          </p:cNvSpPr>
          <p:nvPr/>
        </p:nvSpPr>
        <p:spPr bwMode="auto">
          <a:xfrm>
            <a:off x="7451725" y="2708275"/>
            <a:ext cx="0" cy="1793875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5867400" y="3644900"/>
            <a:ext cx="712788" cy="2419350"/>
            <a:chOff x="3696" y="2296"/>
            <a:chExt cx="449" cy="1524"/>
          </a:xfrm>
        </p:grpSpPr>
        <p:grpSp>
          <p:nvGrpSpPr>
            <p:cNvPr id="27676" name="Group 37"/>
            <p:cNvGrpSpPr>
              <a:grpSpLocks/>
            </p:cNvGrpSpPr>
            <p:nvPr/>
          </p:nvGrpSpPr>
          <p:grpSpPr bwMode="auto">
            <a:xfrm>
              <a:off x="3696" y="2296"/>
              <a:ext cx="157" cy="1524"/>
              <a:chOff x="3695" y="2314"/>
              <a:chExt cx="157" cy="1524"/>
            </a:xfrm>
          </p:grpSpPr>
          <p:sp>
            <p:nvSpPr>
              <p:cNvPr id="27678" name="Line 27"/>
              <p:cNvSpPr>
                <a:spLocks noChangeShapeType="1"/>
              </p:cNvSpPr>
              <p:nvPr/>
            </p:nvSpPr>
            <p:spPr bwMode="auto">
              <a:xfrm>
                <a:off x="3845" y="2323"/>
                <a:ext cx="0" cy="1507"/>
              </a:xfrm>
              <a:prstGeom prst="line">
                <a:avLst/>
              </a:prstGeom>
              <a:noFill/>
              <a:ln w="38100">
                <a:solidFill>
                  <a:srgbClr val="99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79" name="Line 28"/>
              <p:cNvSpPr>
                <a:spLocks noChangeShapeType="1"/>
              </p:cNvSpPr>
              <p:nvPr/>
            </p:nvSpPr>
            <p:spPr bwMode="auto">
              <a:xfrm flipH="1">
                <a:off x="3695" y="2314"/>
                <a:ext cx="156" cy="0"/>
              </a:xfrm>
              <a:prstGeom prst="line">
                <a:avLst/>
              </a:prstGeom>
              <a:noFill/>
              <a:ln w="38100">
                <a:solidFill>
                  <a:srgbClr val="99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80" name="Line 29"/>
              <p:cNvSpPr>
                <a:spLocks noChangeShapeType="1"/>
              </p:cNvSpPr>
              <p:nvPr/>
            </p:nvSpPr>
            <p:spPr bwMode="auto">
              <a:xfrm flipH="1">
                <a:off x="3696" y="3838"/>
                <a:ext cx="156" cy="0"/>
              </a:xfrm>
              <a:prstGeom prst="line">
                <a:avLst/>
              </a:prstGeom>
              <a:noFill/>
              <a:ln w="38100">
                <a:solidFill>
                  <a:srgbClr val="99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677" name="Line 30"/>
            <p:cNvSpPr>
              <a:spLocks noChangeShapeType="1"/>
            </p:cNvSpPr>
            <p:nvPr/>
          </p:nvSpPr>
          <p:spPr bwMode="auto">
            <a:xfrm>
              <a:off x="3833" y="3049"/>
              <a:ext cx="312" cy="0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185" name="Line 33"/>
          <p:cNvSpPr>
            <a:spLocks noChangeShapeType="1"/>
          </p:cNvSpPr>
          <p:nvPr/>
        </p:nvSpPr>
        <p:spPr bwMode="auto">
          <a:xfrm>
            <a:off x="4960938" y="1887538"/>
            <a:ext cx="1584325" cy="604837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76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5" y="38100"/>
            <a:ext cx="6508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9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9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9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9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00"/>
                            </p:stCondLst>
                            <p:childTnLst>
                              <p:par>
                                <p:cTn id="2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8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9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49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80"/>
                            </p:stCondLst>
                            <p:childTnLst>
                              <p:par>
                                <p:cTn id="3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880"/>
                            </p:stCondLst>
                            <p:childTnLst>
                              <p:par>
                                <p:cTn id="4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63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49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630"/>
                            </p:stCondLst>
                            <p:childTnLst>
                              <p:par>
                                <p:cTn id="5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48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49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9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480"/>
                            </p:stCondLst>
                            <p:childTnLst>
                              <p:par>
                                <p:cTn id="7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78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000"/>
                                        <p:tgtEl>
                                          <p:spTgt spid="49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9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9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9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30"/>
                            </p:stCondLst>
                            <p:childTnLst>
                              <p:par>
                                <p:cTn id="8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703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49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49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8030"/>
                            </p:stCondLst>
                            <p:childTnLst>
                              <p:par>
                                <p:cTn id="9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9180"/>
                            </p:stCondLst>
                            <p:childTnLst>
                              <p:par>
                                <p:cTn id="10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58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1000"/>
                                        <p:tgtEl>
                                          <p:spTgt spid="49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1580"/>
                            </p:stCondLst>
                            <p:childTnLst>
                              <p:par>
                                <p:cTn id="117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2980"/>
                            </p:stCondLst>
                            <p:childTnLst>
                              <p:par>
                                <p:cTn id="1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5" dur="500"/>
                                        <p:tgtEl>
                                          <p:spTgt spid="49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6" dur="500"/>
                                        <p:tgtEl>
                                          <p:spTgt spid="49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500"/>
                                        <p:tgtEl>
                                          <p:spTgt spid="49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70" grpId="0" animBg="1"/>
      <p:bldP spid="49183" grpId="0"/>
      <p:bldP spid="49184" grpId="0"/>
      <p:bldP spid="49157" grpId="0" animBg="1"/>
      <p:bldP spid="49158" grpId="0" animBg="1"/>
      <p:bldP spid="49159" grpId="0" animBg="1"/>
      <p:bldP spid="49160" grpId="0" animBg="1"/>
      <p:bldP spid="49161" grpId="0" animBg="1"/>
      <p:bldP spid="49162" grpId="0" animBg="1"/>
      <p:bldP spid="49163" grpId="0" animBg="1"/>
      <p:bldP spid="49164" grpId="0" animBg="1"/>
      <p:bldP spid="49165" grpId="0" animBg="1"/>
      <p:bldP spid="49166" grpId="0" animBg="1"/>
      <p:bldP spid="49167" grpId="0"/>
      <p:bldP spid="49168" grpId="0"/>
      <p:bldP spid="49169" grpId="0"/>
      <p:bldP spid="49171" grpId="0" animBg="1"/>
      <p:bldP spid="49173" grpId="0" animBg="1"/>
      <p:bldP spid="49174" grpId="0" animBg="1"/>
      <p:bldP spid="49175" grpId="0" animBg="1"/>
      <p:bldP spid="49176" grpId="0" animBg="1"/>
      <p:bldP spid="49177" grpId="0" animBg="1"/>
      <p:bldP spid="49178" grpId="0" animBg="1"/>
      <p:bldP spid="491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lipse"/>
          <p:cNvSpPr>
            <a:spLocks noChangeArrowheads="1"/>
          </p:cNvSpPr>
          <p:nvPr/>
        </p:nvSpPr>
        <p:spPr bwMode="auto">
          <a:xfrm rot="-1330358">
            <a:off x="611188" y="2205038"/>
            <a:ext cx="8716962" cy="3705225"/>
          </a:xfrm>
          <a:prstGeom prst="ellipse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round/>
            <a:headEnd/>
            <a:tailEnd/>
          </a:ln>
          <a:effectLst>
            <a:outerShdw sx="102000" sy="102000" algn="ctr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 sz="24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73731" name="Imagen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4292600"/>
            <a:ext cx="133985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5 CuadroTexto"/>
          <p:cNvSpPr txBox="1">
            <a:spLocks noChangeArrowheads="1"/>
          </p:cNvSpPr>
          <p:nvPr/>
        </p:nvSpPr>
        <p:spPr bwMode="auto">
          <a:xfrm>
            <a:off x="3246438" y="2435225"/>
            <a:ext cx="46085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600" b="1">
                <a:solidFill>
                  <a:schemeClr val="bg1"/>
                </a:solidFill>
                <a:latin typeface="Comic Sans MS" pitchFamily="66" charset="0"/>
              </a:rPr>
              <a:t>Laicos M.I.C. </a:t>
            </a:r>
          </a:p>
          <a:p>
            <a:pPr algn="ctr"/>
            <a:r>
              <a:rPr lang="es-ES" sz="3600" b="1">
                <a:solidFill>
                  <a:schemeClr val="bg1"/>
                </a:solidFill>
                <a:latin typeface="Comic Sans MS" pitchFamily="66" charset="0"/>
              </a:rPr>
              <a:t>en Argentina</a:t>
            </a:r>
          </a:p>
          <a:p>
            <a:pPr algn="ctr"/>
            <a:endParaRPr lang="es-ES" sz="3600" b="1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es-ES" sz="3600" b="1">
                <a:solidFill>
                  <a:schemeClr val="bg1"/>
                </a:solidFill>
                <a:latin typeface="Comic Sans MS" pitchFamily="66" charset="0"/>
              </a:rPr>
              <a:t>Misión compartida </a:t>
            </a:r>
            <a:endParaRPr lang="es-AR" sz="3600" b="1">
              <a:latin typeface="Comic Sans MS" pitchFamily="66" charset="0"/>
            </a:endParaRP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1331913" y="260350"/>
            <a:ext cx="72723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AR" sz="3200" b="1">
                <a:solidFill>
                  <a:srgbClr val="FFFFFF"/>
                </a:solidFill>
                <a:latin typeface="Constantia" pitchFamily="18" charset="0"/>
              </a:rPr>
              <a:t>“Id también vosotros a mi viña…”</a:t>
            </a:r>
          </a:p>
          <a:p>
            <a:pPr algn="r"/>
            <a:r>
              <a:rPr lang="es-AR" sz="3200" b="1">
                <a:solidFill>
                  <a:srgbClr val="FFFFFF"/>
                </a:solidFill>
                <a:latin typeface="Constantia" pitchFamily="18" charset="0"/>
              </a:rPr>
              <a:t>Mt. 20,4</a:t>
            </a:r>
            <a:endParaRPr lang="es-ES" sz="3200" b="1">
              <a:solidFill>
                <a:srgbClr val="FFFFFF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10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/>
      <p:bldP spid="737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AR" b="1" smtClean="0">
                <a:latin typeface="Comic Sans MS" pitchFamily="66" charset="0"/>
              </a:rPr>
              <a:t>ACTIVIDADES</a:t>
            </a:r>
            <a:endParaRPr lang="es-ES" b="1" smtClean="0">
              <a:latin typeface="Comic Sans MS" pitchFamily="66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484313"/>
            <a:ext cx="4549775" cy="4114800"/>
          </a:xfrm>
        </p:spPr>
        <p:txBody>
          <a:bodyPr/>
          <a:lstStyle/>
          <a:p>
            <a:pPr eaLnBrk="1" hangingPunct="1"/>
            <a:r>
              <a:rPr lang="es-AR" sz="2400" b="1" smtClean="0">
                <a:solidFill>
                  <a:srgbClr val="FFFFFF"/>
                </a:solidFill>
              </a:rPr>
              <a:t>Reuniones periódicas</a:t>
            </a:r>
          </a:p>
          <a:p>
            <a:pPr eaLnBrk="1" hangingPunct="1"/>
            <a:r>
              <a:rPr lang="es-AR" sz="2400" b="1" smtClean="0">
                <a:solidFill>
                  <a:srgbClr val="FFFFFF"/>
                </a:solidFill>
              </a:rPr>
              <a:t>Talleres</a:t>
            </a:r>
          </a:p>
          <a:p>
            <a:pPr eaLnBrk="1" hangingPunct="1"/>
            <a:r>
              <a:rPr lang="es-AR" sz="2400" b="1" smtClean="0">
                <a:solidFill>
                  <a:srgbClr val="FFFFFF"/>
                </a:solidFill>
              </a:rPr>
              <a:t>Jornadas de formación y reflexión</a:t>
            </a:r>
          </a:p>
          <a:p>
            <a:pPr eaLnBrk="1" hangingPunct="1"/>
            <a:r>
              <a:rPr lang="es-AR" sz="2400" b="1" smtClean="0">
                <a:solidFill>
                  <a:srgbClr val="FFFFFF"/>
                </a:solidFill>
              </a:rPr>
              <a:t>Retiros espirituales</a:t>
            </a:r>
          </a:p>
          <a:p>
            <a:pPr eaLnBrk="1" hangingPunct="1"/>
            <a:r>
              <a:rPr lang="es-AR" sz="2400" b="1" smtClean="0">
                <a:solidFill>
                  <a:srgbClr val="FFFFFF"/>
                </a:solidFill>
              </a:rPr>
              <a:t>Celebraciones</a:t>
            </a:r>
          </a:p>
          <a:p>
            <a:pPr eaLnBrk="1" hangingPunct="1">
              <a:buFontTx/>
              <a:buNone/>
            </a:pPr>
            <a:endParaRPr lang="es-ES" sz="2400" b="1" smtClean="0">
              <a:solidFill>
                <a:srgbClr val="FFFFFF"/>
              </a:solidFill>
            </a:endParaRPr>
          </a:p>
        </p:txBody>
      </p:sp>
      <p:pic>
        <p:nvPicPr>
          <p:cNvPr id="51204" name="Picture 4" descr="DSC00298"/>
          <p:cNvPicPr>
            <a:picLocks noChangeAspect="1" noChangeArrowheads="1"/>
          </p:cNvPicPr>
          <p:nvPr/>
        </p:nvPicPr>
        <p:blipFill>
          <a:blip r:embed="rId2"/>
          <a:srcRect t="6110" b="14034"/>
          <a:stretch>
            <a:fillRect/>
          </a:stretch>
        </p:blipFill>
        <p:spPr bwMode="auto">
          <a:xfrm>
            <a:off x="5299075" y="4149725"/>
            <a:ext cx="3844925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25" y="38100"/>
            <a:ext cx="6508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7" descr="enc ex al1 002"/>
          <p:cNvPicPr>
            <a:picLocks noChangeAspect="1" noChangeArrowheads="1"/>
          </p:cNvPicPr>
          <p:nvPr/>
        </p:nvPicPr>
        <p:blipFill>
          <a:blip r:embed="rId4"/>
          <a:srcRect l="1805" t="4523" r="3845" b="13896"/>
          <a:stretch>
            <a:fillRect/>
          </a:stretch>
        </p:blipFill>
        <p:spPr bwMode="auto">
          <a:xfrm>
            <a:off x="900113" y="4076700"/>
            <a:ext cx="381635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8" descr="4340174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43550" y="1268413"/>
            <a:ext cx="3600450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1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1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1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1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1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1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5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1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1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950"/>
                            </p:stCondLst>
                            <p:childTnLst>
                              <p:par>
                                <p:cTn id="3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100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100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00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950"/>
                            </p:stCondLst>
                            <p:childTnLst>
                              <p:par>
                                <p:cTn id="4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950"/>
                            </p:stCondLst>
                            <p:childTnLst>
                              <p:par>
                                <p:cTn id="5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1158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" sz="2500" b="1" smtClean="0">
                <a:latin typeface="Comic Sans MS" pitchFamily="66" charset="0"/>
              </a:rPr>
              <a:t>ALUMNOS</a:t>
            </a:r>
            <a:br>
              <a:rPr lang="es-ES" sz="2500" b="1" smtClean="0">
                <a:latin typeface="Comic Sans MS" pitchFamily="66" charset="0"/>
              </a:rPr>
            </a:br>
            <a:r>
              <a:rPr lang="es-ES" sz="2500" b="1" smtClean="0">
                <a:latin typeface="Comic Sans MS" pitchFamily="66" charset="0"/>
              </a:rPr>
              <a:t>CAMINO DE PREPARACIÓN MISIONERA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3082925" y="1268413"/>
            <a:ext cx="3960813" cy="796925"/>
          </a:xfrm>
          <a:prstGeom prst="rect">
            <a:avLst/>
          </a:prstGeom>
          <a:solidFill>
            <a:srgbClr val="CCFFFF"/>
          </a:solidFill>
          <a:ln w="38100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AR" sz="1600" b="1">
                <a:solidFill>
                  <a:schemeClr val="bg1"/>
                </a:solidFill>
                <a:latin typeface="Comic Sans MS" pitchFamily="66" charset="0"/>
              </a:rPr>
              <a:t>ANIMACIÓN MISIONERA</a:t>
            </a:r>
          </a:p>
          <a:p>
            <a:pPr algn="ctr"/>
            <a:r>
              <a:rPr lang="es-AR" sz="1600" b="1">
                <a:solidFill>
                  <a:schemeClr val="bg1"/>
                </a:solidFill>
                <a:latin typeface="Comic Sans MS" pitchFamily="66" charset="0"/>
              </a:rPr>
              <a:t>(Oración – Motivación – Información)</a:t>
            </a:r>
            <a:endParaRPr lang="es-ES" sz="2400">
              <a:solidFill>
                <a:schemeClr val="bg1"/>
              </a:solidFill>
            </a:endParaRP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971550" y="2997200"/>
            <a:ext cx="2771775" cy="1328738"/>
          </a:xfrm>
          <a:prstGeom prst="rect">
            <a:avLst/>
          </a:prstGeom>
          <a:solidFill>
            <a:srgbClr val="CCFFFF"/>
          </a:solidFill>
          <a:ln w="38100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AR" sz="1600" b="1">
                <a:solidFill>
                  <a:schemeClr val="bg1"/>
                </a:solidFill>
                <a:latin typeface="Comic Sans MS" pitchFamily="66" charset="0"/>
              </a:rPr>
              <a:t>FORMACIÓN HUMANO-CRISTIANA Y MISIONERA</a:t>
            </a:r>
          </a:p>
          <a:p>
            <a:pPr algn="ctr"/>
            <a:r>
              <a:rPr lang="es-AR" sz="1600" b="1">
                <a:solidFill>
                  <a:schemeClr val="bg1"/>
                </a:solidFill>
                <a:latin typeface="Comic Sans MS" pitchFamily="66" charset="0"/>
              </a:rPr>
              <a:t>(Catequesis – Formación Doctrinal y Misionera)</a:t>
            </a:r>
            <a:endParaRPr lang="es-ES" sz="2400">
              <a:solidFill>
                <a:schemeClr val="bg1"/>
              </a:solidFill>
            </a:endParaRP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119813" y="2997200"/>
            <a:ext cx="2771775" cy="1328738"/>
          </a:xfrm>
          <a:prstGeom prst="rect">
            <a:avLst/>
          </a:prstGeom>
          <a:solidFill>
            <a:srgbClr val="CCFFFF"/>
          </a:solidFill>
          <a:ln w="38100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AR" sz="1600" b="1">
                <a:solidFill>
                  <a:schemeClr val="bg1"/>
                </a:solidFill>
                <a:latin typeface="Comic Sans MS" pitchFamily="66" charset="0"/>
              </a:rPr>
              <a:t>ACCIÓN MISIONERA</a:t>
            </a:r>
          </a:p>
          <a:p>
            <a:pPr algn="ctr"/>
            <a:r>
              <a:rPr lang="es-AR" sz="1600" b="1">
                <a:solidFill>
                  <a:schemeClr val="bg1"/>
                </a:solidFill>
                <a:latin typeface="Comic Sans MS" pitchFamily="66" charset="0"/>
              </a:rPr>
              <a:t>Puesta en marcha de proyectos</a:t>
            </a:r>
            <a:endParaRPr lang="es-ES" sz="2400">
              <a:solidFill>
                <a:schemeClr val="bg1"/>
              </a:solidFill>
            </a:endParaRP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3082925" y="5387975"/>
            <a:ext cx="3960813" cy="1063625"/>
          </a:xfrm>
          <a:prstGeom prst="rect">
            <a:avLst/>
          </a:prstGeom>
          <a:solidFill>
            <a:srgbClr val="CCFFFF"/>
          </a:solidFill>
          <a:ln w="38100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AR" sz="1600" b="1">
                <a:solidFill>
                  <a:schemeClr val="bg1"/>
                </a:solidFill>
                <a:latin typeface="Comic Sans MS" pitchFamily="66" charset="0"/>
              </a:rPr>
              <a:t>COMUNIÓN Y ORGANIZACIÓN</a:t>
            </a:r>
          </a:p>
          <a:p>
            <a:pPr algn="ctr"/>
            <a:r>
              <a:rPr lang="es-AR" sz="1600" b="1">
                <a:solidFill>
                  <a:schemeClr val="bg1"/>
                </a:solidFill>
                <a:latin typeface="Comic Sans MS" pitchFamily="66" charset="0"/>
              </a:rPr>
              <a:t>Organización de grupos misioneros y planificación de proyectos</a:t>
            </a:r>
            <a:endParaRPr lang="es-ES" sz="2400">
              <a:solidFill>
                <a:schemeClr val="bg1"/>
              </a:solidFill>
            </a:endParaRPr>
          </a:p>
        </p:txBody>
      </p:sp>
      <p:sp>
        <p:nvSpPr>
          <p:cNvPr id="50185" name="Oval 9"/>
          <p:cNvSpPr>
            <a:spLocks noChangeArrowheads="1"/>
          </p:cNvSpPr>
          <p:nvPr/>
        </p:nvSpPr>
        <p:spPr bwMode="auto">
          <a:xfrm>
            <a:off x="4000500" y="2928938"/>
            <a:ext cx="1822450" cy="1595437"/>
          </a:xfrm>
          <a:prstGeom prst="ellipse">
            <a:avLst/>
          </a:prstGeom>
          <a:solidFill>
            <a:srgbClr val="CCFFFF"/>
          </a:solidFill>
          <a:ln w="38100">
            <a:solidFill>
              <a:srgbClr val="99CCFF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s-AR" sz="1300" b="1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es-AR" sz="1300" b="1">
                <a:solidFill>
                  <a:schemeClr val="bg1"/>
                </a:solidFill>
                <a:latin typeface="Comic Sans MS" pitchFamily="66" charset="0"/>
              </a:rPr>
              <a:t>PASTORAL</a:t>
            </a:r>
          </a:p>
          <a:p>
            <a:pPr algn="ctr"/>
            <a:r>
              <a:rPr lang="es-AR" sz="1300" b="1">
                <a:solidFill>
                  <a:schemeClr val="bg1"/>
                </a:solidFill>
                <a:latin typeface="Comic Sans MS" pitchFamily="66" charset="0"/>
              </a:rPr>
              <a:t>EDUCATIVA</a:t>
            </a:r>
          </a:p>
          <a:p>
            <a:pPr algn="ctr"/>
            <a:r>
              <a:rPr lang="es-AR" sz="1300" b="1">
                <a:solidFill>
                  <a:schemeClr val="bg1"/>
                </a:solidFill>
                <a:latin typeface="Comic Sans MS" pitchFamily="66" charset="0"/>
              </a:rPr>
              <a:t>MISIONERA</a:t>
            </a:r>
            <a:endParaRPr lang="es-ES" sz="2000">
              <a:solidFill>
                <a:schemeClr val="bg1"/>
              </a:solidFill>
            </a:endParaRPr>
          </a:p>
        </p:txBody>
      </p:sp>
      <p:sp>
        <p:nvSpPr>
          <p:cNvPr id="50186" name="Line 10"/>
          <p:cNvSpPr>
            <a:spLocks noChangeShapeType="1"/>
          </p:cNvSpPr>
          <p:nvPr/>
        </p:nvSpPr>
        <p:spPr bwMode="auto">
          <a:xfrm flipH="1">
            <a:off x="2152650" y="2060575"/>
            <a:ext cx="923925" cy="930275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187" name="Line 11"/>
          <p:cNvSpPr>
            <a:spLocks noChangeShapeType="1"/>
          </p:cNvSpPr>
          <p:nvPr/>
        </p:nvSpPr>
        <p:spPr bwMode="auto">
          <a:xfrm>
            <a:off x="7034213" y="2060575"/>
            <a:ext cx="923925" cy="930275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88" name="Line 12"/>
          <p:cNvSpPr>
            <a:spLocks noChangeShapeType="1"/>
          </p:cNvSpPr>
          <p:nvPr/>
        </p:nvSpPr>
        <p:spPr bwMode="auto">
          <a:xfrm>
            <a:off x="2282825" y="4306888"/>
            <a:ext cx="790575" cy="1062037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189" name="Line 13"/>
          <p:cNvSpPr>
            <a:spLocks noChangeShapeType="1"/>
          </p:cNvSpPr>
          <p:nvPr/>
        </p:nvSpPr>
        <p:spPr bwMode="auto">
          <a:xfrm flipH="1">
            <a:off x="7048500" y="4292600"/>
            <a:ext cx="923925" cy="1062038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970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5" y="38100"/>
            <a:ext cx="6508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1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50181" grpId="0" animBg="1"/>
      <p:bldP spid="50182" grpId="0" animBg="1"/>
      <p:bldP spid="50183" grpId="0" animBg="1"/>
      <p:bldP spid="50184" grpId="0" animBg="1"/>
      <p:bldP spid="50185" grpId="0" animBg="1"/>
      <p:bldP spid="50186" grpId="0" animBg="1"/>
      <p:bldP spid="50187" grpId="0" animBg="1"/>
      <p:bldP spid="50188" grpId="0" animBg="1"/>
      <p:bldP spid="5018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AR" sz="2400" b="1" smtClean="0">
                <a:latin typeface="Comic Sans MS" pitchFamily="66" charset="0"/>
              </a:rPr>
              <a:t>PROYECTO MISIONERO:</a:t>
            </a:r>
            <a:br>
              <a:rPr lang="es-AR" sz="2400" b="1" smtClean="0">
                <a:latin typeface="Comic Sans MS" pitchFamily="66" charset="0"/>
              </a:rPr>
            </a:br>
            <a:r>
              <a:rPr lang="es-AR" sz="2400" b="1" smtClean="0">
                <a:latin typeface="Comic Sans MS" pitchFamily="66" charset="0"/>
              </a:rPr>
              <a:t>JOVENES NUEVOS PARA UN MUNDO NUEVO </a:t>
            </a:r>
            <a:br>
              <a:rPr lang="es-AR" sz="2400" b="1" smtClean="0">
                <a:latin typeface="Comic Sans MS" pitchFamily="66" charset="0"/>
              </a:rPr>
            </a:br>
            <a:r>
              <a:rPr lang="es-AR" sz="2400" b="1" smtClean="0">
                <a:latin typeface="Comic Sans MS" pitchFamily="66" charset="0"/>
              </a:rPr>
              <a:t>“NECESITAMOS TODAS LAS MANOS”</a:t>
            </a:r>
            <a:endParaRPr lang="es-ES" sz="2400" b="1" smtClean="0">
              <a:latin typeface="Comic Sans MS" pitchFamily="66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1701800"/>
            <a:ext cx="8172450" cy="576263"/>
          </a:xfrm>
        </p:spPr>
        <p:txBody>
          <a:bodyPr/>
          <a:lstStyle/>
          <a:p>
            <a:pPr marL="357188" indent="-357188" eaLnBrk="1" hangingPunct="1">
              <a:lnSpc>
                <a:spcPct val="80000"/>
              </a:lnSpc>
              <a:buClr>
                <a:srgbClr val="99FFCC"/>
              </a:buClr>
              <a:tabLst>
                <a:tab pos="901700" algn="l"/>
              </a:tabLst>
            </a:pPr>
            <a:r>
              <a:rPr lang="es-AR" b="1" smtClean="0">
                <a:solidFill>
                  <a:srgbClr val="99FFCC"/>
                </a:solidFill>
              </a:rPr>
              <a:t>Actores:</a:t>
            </a:r>
            <a:r>
              <a:rPr lang="es-AR" b="1" smtClean="0"/>
              <a:t> </a:t>
            </a:r>
            <a:r>
              <a:rPr lang="es-AR" b="1" smtClean="0">
                <a:solidFill>
                  <a:srgbClr val="FFFFFF"/>
                </a:solidFill>
              </a:rPr>
              <a:t>tutores, docentes, padres, alumnos.</a:t>
            </a:r>
          </a:p>
          <a:p>
            <a:pPr marL="357188" indent="-357188" eaLnBrk="1" hangingPunct="1">
              <a:lnSpc>
                <a:spcPct val="80000"/>
              </a:lnSpc>
              <a:tabLst>
                <a:tab pos="901700" algn="l"/>
              </a:tabLst>
            </a:pPr>
            <a:endParaRPr lang="es-AR" b="1" smtClean="0"/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5" y="38100"/>
            <a:ext cx="6508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5" name="Picture 11" descr="b vir lourdes 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4508500"/>
            <a:ext cx="2951163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6" name="Picture 12" descr="b vir lourdes 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492375"/>
            <a:ext cx="3262312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7" name="Picture 13" descr="b vir lourdes 1 001"/>
          <p:cNvPicPr>
            <a:picLocks noChangeAspect="1" noChangeArrowheads="1"/>
          </p:cNvPicPr>
          <p:nvPr/>
        </p:nvPicPr>
        <p:blipFill>
          <a:blip r:embed="rId5"/>
          <a:srcRect r="4147"/>
          <a:stretch>
            <a:fillRect/>
          </a:stretch>
        </p:blipFill>
        <p:spPr bwMode="auto">
          <a:xfrm>
            <a:off x="1285875" y="2549525"/>
            <a:ext cx="263842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8" name="Picture 14" descr="b vir lourdes 1 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25" y="4286250"/>
            <a:ext cx="3159125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4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64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640"/>
                            </p:stCondLst>
                            <p:childTnLst>
                              <p:par>
                                <p:cTn id="23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5" dur="10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640"/>
                            </p:stCondLst>
                            <p:childTnLst>
                              <p:par>
                                <p:cTn id="27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9" dur="10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" y="42863"/>
            <a:ext cx="6508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971550" y="908050"/>
            <a:ext cx="4572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99FFCC"/>
              </a:buClr>
              <a:buFontTx/>
              <a:buChar char="•"/>
            </a:pPr>
            <a:r>
              <a:rPr lang="es-AR" sz="2800" b="1">
                <a:latin typeface="Constantia" pitchFamily="18" charset="0"/>
              </a:rPr>
              <a:t> </a:t>
            </a:r>
            <a:r>
              <a:rPr lang="es-AR" sz="2800" b="1">
                <a:solidFill>
                  <a:srgbClr val="99FFCC"/>
                </a:solidFill>
                <a:latin typeface="Constantia" pitchFamily="18" charset="0"/>
              </a:rPr>
              <a:t>Qué queremos:</a:t>
            </a:r>
          </a:p>
        </p:txBody>
      </p:sp>
      <p:sp>
        <p:nvSpPr>
          <p:cNvPr id="64524" name="Rectangle 12"/>
          <p:cNvSpPr>
            <a:spLocks noChangeArrowheads="1"/>
          </p:cNvSpPr>
          <p:nvPr/>
        </p:nvSpPr>
        <p:spPr bwMode="auto">
          <a:xfrm>
            <a:off x="3924300" y="2492375"/>
            <a:ext cx="48069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Tx/>
              <a:buBlip>
                <a:blip r:embed="rId3"/>
              </a:buBlip>
            </a:pPr>
            <a:r>
              <a:rPr lang="es-AR" sz="2000" b="1">
                <a:solidFill>
                  <a:srgbClr val="FFFFFF"/>
                </a:solidFill>
                <a:latin typeface="Constantia" pitchFamily="18" charset="0"/>
              </a:rPr>
              <a:t> Que a partir de la experiencia vivida, Jesús renueve sus vidas y se conviertan en Jóvenes Misioneros.</a:t>
            </a:r>
          </a:p>
          <a:p>
            <a:pPr algn="just">
              <a:buFontTx/>
              <a:buBlip>
                <a:blip r:embed="rId3"/>
              </a:buBlip>
            </a:pPr>
            <a:endParaRPr lang="es-AR" sz="2000" b="1">
              <a:solidFill>
                <a:srgbClr val="FFFFFF"/>
              </a:solidFill>
              <a:latin typeface="Constantia" pitchFamily="18" charset="0"/>
            </a:endParaRPr>
          </a:p>
          <a:p>
            <a:pPr algn="just">
              <a:buFontTx/>
              <a:buBlip>
                <a:blip r:embed="rId3"/>
              </a:buBlip>
            </a:pPr>
            <a:r>
              <a:rPr lang="es-AR" sz="2000" b="1">
                <a:solidFill>
                  <a:srgbClr val="FFFFFF"/>
                </a:solidFill>
                <a:latin typeface="Constantia" pitchFamily="18" charset="0"/>
              </a:rPr>
              <a:t> Formación de Comunidades Juveniles Misioneras.</a:t>
            </a:r>
          </a:p>
        </p:txBody>
      </p:sp>
      <p:sp>
        <p:nvSpPr>
          <p:cNvPr id="64525" name="Rectangle 13"/>
          <p:cNvSpPr>
            <a:spLocks noChangeArrowheads="1"/>
          </p:cNvSpPr>
          <p:nvPr/>
        </p:nvSpPr>
        <p:spPr bwMode="auto">
          <a:xfrm>
            <a:off x="3995738" y="5084763"/>
            <a:ext cx="4824412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Tx/>
              <a:buBlip>
                <a:blip r:embed="rId3"/>
              </a:buBlip>
            </a:pPr>
            <a:r>
              <a:rPr lang="es-AR" sz="2000" b="1">
                <a:solidFill>
                  <a:srgbClr val="FFFFFF"/>
                </a:solidFill>
                <a:latin typeface="Constantia" pitchFamily="18" charset="0"/>
              </a:rPr>
              <a:t> Un crecimiento a nivel personal y comunitario, para que desde la vocación de laicos concepcionistas den respuesta a los retos de la historia.</a:t>
            </a:r>
          </a:p>
        </p:txBody>
      </p:sp>
      <p:sp>
        <p:nvSpPr>
          <p:cNvPr id="64526" name="Rectangle 14"/>
          <p:cNvSpPr>
            <a:spLocks noChangeArrowheads="1"/>
          </p:cNvSpPr>
          <p:nvPr/>
        </p:nvSpPr>
        <p:spPr bwMode="auto">
          <a:xfrm>
            <a:off x="827088" y="4471988"/>
            <a:ext cx="4600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99CC"/>
              </a:buClr>
              <a:buFont typeface="Wingdings" pitchFamily="2" charset="2"/>
              <a:buBlip>
                <a:blip r:embed="rId4"/>
              </a:buBlip>
            </a:pPr>
            <a:r>
              <a:rPr lang="es-AR" sz="2400" b="1">
                <a:solidFill>
                  <a:srgbClr val="FFFFFF"/>
                </a:solidFill>
                <a:latin typeface="Constantia" pitchFamily="18" charset="0"/>
              </a:rPr>
              <a:t> Desde los docentes y padres:</a:t>
            </a:r>
            <a:endParaRPr lang="es-ES" sz="2400" b="1">
              <a:solidFill>
                <a:srgbClr val="FFFFFF"/>
              </a:solidFill>
              <a:latin typeface="Constantia" pitchFamily="18" charset="0"/>
            </a:endParaRPr>
          </a:p>
        </p:txBody>
      </p:sp>
      <p:sp>
        <p:nvSpPr>
          <p:cNvPr id="64527" name="Rectangle 15"/>
          <p:cNvSpPr>
            <a:spLocks noChangeArrowheads="1"/>
          </p:cNvSpPr>
          <p:nvPr/>
        </p:nvSpPr>
        <p:spPr bwMode="auto">
          <a:xfrm>
            <a:off x="827088" y="1989138"/>
            <a:ext cx="32829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99CC"/>
              </a:buClr>
              <a:buFont typeface="Wingdings" pitchFamily="2" charset="2"/>
              <a:buBlip>
                <a:blip r:embed="rId4"/>
              </a:buBlip>
            </a:pPr>
            <a:r>
              <a:rPr lang="es-AR" sz="2400" b="1">
                <a:solidFill>
                  <a:srgbClr val="FFFFFF"/>
                </a:solidFill>
                <a:latin typeface="Constantia" pitchFamily="18" charset="0"/>
              </a:rPr>
              <a:t> Desde los alumnos:</a:t>
            </a:r>
            <a:endParaRPr lang="es-ES" sz="2400" b="1">
              <a:solidFill>
                <a:srgbClr val="FFFFFF"/>
              </a:solidFill>
              <a:latin typeface="Constantia" pitchFamily="18" charset="0"/>
            </a:endParaRPr>
          </a:p>
        </p:txBody>
      </p:sp>
      <p:pic>
        <p:nvPicPr>
          <p:cNvPr id="64528" name="Picture 16" descr="b vir lourdes 1 002"/>
          <p:cNvPicPr>
            <a:picLocks noChangeAspect="1" noChangeArrowheads="1"/>
          </p:cNvPicPr>
          <p:nvPr/>
        </p:nvPicPr>
        <p:blipFill>
          <a:blip r:embed="rId5"/>
          <a:srcRect t="2446" r="4079" b="3508"/>
          <a:stretch>
            <a:fillRect/>
          </a:stretch>
        </p:blipFill>
        <p:spPr bwMode="auto">
          <a:xfrm>
            <a:off x="5724525" y="188913"/>
            <a:ext cx="3168650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2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645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645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645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645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32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320"/>
                            </p:stCondLst>
                            <p:childTnLst>
                              <p:par>
                                <p:cTn id="3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3" grpId="0"/>
      <p:bldP spid="64524" grpId="0"/>
      <p:bldP spid="64525" grpId="0"/>
      <p:bldP spid="64526" grpId="0"/>
      <p:bldP spid="645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1042988" y="549275"/>
            <a:ext cx="6553200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99FFCC"/>
              </a:buClr>
              <a:buFontTx/>
              <a:buChar char="•"/>
            </a:pPr>
            <a:r>
              <a:rPr lang="es-AR" sz="2400" b="1">
                <a:solidFill>
                  <a:srgbClr val="99FFCC"/>
                </a:solidFill>
                <a:latin typeface="Constantia" pitchFamily="18" charset="0"/>
              </a:rPr>
              <a:t>Dónde:</a:t>
            </a:r>
            <a:r>
              <a:rPr lang="es-AR" sz="2400" b="1">
                <a:latin typeface="Constantia" pitchFamily="18" charset="0"/>
              </a:rPr>
              <a:t> </a:t>
            </a:r>
            <a:r>
              <a:rPr lang="es-AR" sz="2400" b="1">
                <a:solidFill>
                  <a:srgbClr val="FFFFFF"/>
                </a:solidFill>
                <a:latin typeface="Constantia" pitchFamily="18" charset="0"/>
              </a:rPr>
              <a:t>Escuelas rurales carenciadas.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5" y="38100"/>
            <a:ext cx="6508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6" descr="IMG_3434"/>
          <p:cNvPicPr>
            <a:picLocks noChangeAspect="1" noChangeArrowheads="1"/>
          </p:cNvPicPr>
          <p:nvPr/>
        </p:nvPicPr>
        <p:blipFill>
          <a:blip r:embed="rId3"/>
          <a:srcRect l="2068" r="2068" b="13901"/>
          <a:stretch>
            <a:fillRect/>
          </a:stretch>
        </p:blipFill>
        <p:spPr bwMode="auto">
          <a:xfrm>
            <a:off x="3563938" y="2852738"/>
            <a:ext cx="33131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3" name="Picture 7" descr="IMG_3438"/>
          <p:cNvPicPr>
            <a:picLocks noChangeAspect="1" noChangeArrowheads="1"/>
          </p:cNvPicPr>
          <p:nvPr/>
        </p:nvPicPr>
        <p:blipFill>
          <a:blip r:embed="rId4"/>
          <a:srcRect l="2357" t="6152" r="2357" b="10117"/>
          <a:stretch>
            <a:fillRect/>
          </a:stretch>
        </p:blipFill>
        <p:spPr bwMode="auto">
          <a:xfrm>
            <a:off x="755650" y="1412875"/>
            <a:ext cx="2951163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4" name="Picture 8" descr="IMG_3443"/>
          <p:cNvPicPr>
            <a:picLocks noChangeAspect="1" noChangeArrowheads="1"/>
          </p:cNvPicPr>
          <p:nvPr/>
        </p:nvPicPr>
        <p:blipFill>
          <a:blip r:embed="rId5"/>
          <a:srcRect t="5597" r="13246" b="9764"/>
          <a:stretch>
            <a:fillRect/>
          </a:stretch>
        </p:blipFill>
        <p:spPr bwMode="auto">
          <a:xfrm>
            <a:off x="6443663" y="1412875"/>
            <a:ext cx="2700337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5" name="Picture 9" descr="IMG_3456"/>
          <p:cNvPicPr>
            <a:picLocks noChangeAspect="1" noChangeArrowheads="1"/>
          </p:cNvPicPr>
          <p:nvPr/>
        </p:nvPicPr>
        <p:blipFill>
          <a:blip r:embed="rId6"/>
          <a:srcRect t="9009" r="8681" b="7100"/>
          <a:stretch>
            <a:fillRect/>
          </a:stretch>
        </p:blipFill>
        <p:spPr bwMode="auto">
          <a:xfrm>
            <a:off x="827088" y="4625975"/>
            <a:ext cx="324008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7" name="Picture 11" descr="IMG_3461"/>
          <p:cNvPicPr>
            <a:picLocks noChangeAspect="1" noChangeArrowheads="1"/>
          </p:cNvPicPr>
          <p:nvPr/>
        </p:nvPicPr>
        <p:blipFill>
          <a:blip r:embed="rId7"/>
          <a:srcRect l="4408" t="4393"/>
          <a:stretch>
            <a:fillRect/>
          </a:stretch>
        </p:blipFill>
        <p:spPr bwMode="auto">
          <a:xfrm>
            <a:off x="6156325" y="4616450"/>
            <a:ext cx="298767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60"/>
                            </p:stCondLst>
                            <p:childTnLst>
                              <p:par>
                                <p:cTn id="1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6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360"/>
                            </p:stCondLst>
                            <p:childTnLst>
                              <p:par>
                                <p:cTn id="2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360"/>
                            </p:stCondLst>
                            <p:childTnLst>
                              <p:par>
                                <p:cTn id="3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360"/>
                            </p:stCondLst>
                            <p:childTnLst>
                              <p:par>
                                <p:cTn id="4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65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971550" y="1052513"/>
            <a:ext cx="7962900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Tx/>
              <a:buBlip>
                <a:blip r:embed="rId2"/>
              </a:buBlip>
            </a:pPr>
            <a:r>
              <a:rPr lang="es-AR" sz="2200" b="1">
                <a:solidFill>
                  <a:srgbClr val="FFFFFF"/>
                </a:solidFill>
                <a:latin typeface="Constantia" pitchFamily="18" charset="0"/>
              </a:rPr>
              <a:t>  </a:t>
            </a:r>
            <a:r>
              <a:rPr lang="es-AR" sz="2200" b="1" u="sng">
                <a:solidFill>
                  <a:srgbClr val="FFFFFF"/>
                </a:solidFill>
                <a:latin typeface="Constantia" pitchFamily="18" charset="0"/>
              </a:rPr>
              <a:t>Antes</a:t>
            </a:r>
            <a:r>
              <a:rPr lang="es-AR" sz="2200" b="1">
                <a:solidFill>
                  <a:srgbClr val="FFFFFF"/>
                </a:solidFill>
                <a:latin typeface="Constantia" pitchFamily="18" charset="0"/>
              </a:rPr>
              <a:t>: preparación y organización.</a:t>
            </a:r>
          </a:p>
          <a:p>
            <a:pPr algn="just">
              <a:buFontTx/>
              <a:buBlip>
                <a:blip r:embed="rId2"/>
              </a:buBlip>
            </a:pPr>
            <a:endParaRPr lang="es-AR" sz="2200" b="1">
              <a:solidFill>
                <a:srgbClr val="FFFFFF"/>
              </a:solidFill>
              <a:latin typeface="Constantia" pitchFamily="18" charset="0"/>
            </a:endParaRPr>
          </a:p>
          <a:p>
            <a:pPr algn="just">
              <a:buFontTx/>
              <a:buBlip>
                <a:blip r:embed="rId2"/>
              </a:buBlip>
            </a:pPr>
            <a:r>
              <a:rPr lang="es-AR" sz="2200" b="1">
                <a:solidFill>
                  <a:srgbClr val="FFFFFF"/>
                </a:solidFill>
                <a:latin typeface="Constantia" pitchFamily="18" charset="0"/>
              </a:rPr>
              <a:t>  </a:t>
            </a:r>
            <a:r>
              <a:rPr lang="es-AR" sz="2200" b="1" u="sng">
                <a:solidFill>
                  <a:srgbClr val="FFFFFF"/>
                </a:solidFill>
                <a:latin typeface="Constantia" pitchFamily="18" charset="0"/>
              </a:rPr>
              <a:t>Durante</a:t>
            </a:r>
            <a:r>
              <a:rPr lang="es-AR" sz="2200" b="1">
                <a:solidFill>
                  <a:srgbClr val="FFFFFF"/>
                </a:solidFill>
                <a:latin typeface="Constantia" pitchFamily="18" charset="0"/>
              </a:rPr>
              <a:t>: 3 días de misión, en los que se realizan las actividades programadas, como refacciones, talleres de lectura, juegos recreativos, catequesis, huerta, reciclaje, etc.</a:t>
            </a:r>
          </a:p>
          <a:p>
            <a:pPr algn="just">
              <a:buFontTx/>
              <a:buBlip>
                <a:blip r:embed="rId2"/>
              </a:buBlip>
            </a:pPr>
            <a:endParaRPr lang="es-AR" sz="2200" b="1">
              <a:solidFill>
                <a:srgbClr val="FFFFFF"/>
              </a:solidFill>
              <a:latin typeface="Constantia" pitchFamily="18" charset="0"/>
            </a:endParaRPr>
          </a:p>
          <a:p>
            <a:pPr algn="just">
              <a:buFontTx/>
              <a:buBlip>
                <a:blip r:embed="rId2"/>
              </a:buBlip>
            </a:pPr>
            <a:r>
              <a:rPr lang="es-AR" sz="2200" b="1">
                <a:solidFill>
                  <a:srgbClr val="FFFFFF"/>
                </a:solidFill>
                <a:latin typeface="Constantia" pitchFamily="18" charset="0"/>
              </a:rPr>
              <a:t>  </a:t>
            </a:r>
            <a:r>
              <a:rPr lang="es-AR" sz="2200" b="1" u="sng">
                <a:solidFill>
                  <a:srgbClr val="FFFFFF"/>
                </a:solidFill>
                <a:latin typeface="Constantia" pitchFamily="18" charset="0"/>
              </a:rPr>
              <a:t>Después</a:t>
            </a:r>
            <a:r>
              <a:rPr lang="es-AR" sz="2200" b="1">
                <a:solidFill>
                  <a:srgbClr val="FFFFFF"/>
                </a:solidFill>
                <a:latin typeface="Constantia" pitchFamily="18" charset="0"/>
              </a:rPr>
              <a:t>: la muestra misionera.</a:t>
            </a:r>
            <a:endParaRPr lang="es-ES" sz="2200" b="1">
              <a:solidFill>
                <a:srgbClr val="FFFFFF"/>
              </a:solidFill>
              <a:latin typeface="Constantia" pitchFamily="18" charset="0"/>
            </a:endParaRPr>
          </a:p>
          <a:p>
            <a:pPr algn="just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FontTx/>
              <a:buBlip>
                <a:blip r:embed="rId2"/>
              </a:buBlip>
            </a:pPr>
            <a:endParaRPr lang="es-ES" sz="2200" b="1">
              <a:solidFill>
                <a:srgbClr val="FFFFFF"/>
              </a:solidFill>
              <a:latin typeface="Constantia" pitchFamily="18" charset="0"/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1042988" y="333375"/>
            <a:ext cx="2597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99FFCC"/>
              </a:buClr>
              <a:buFontTx/>
              <a:buChar char="•"/>
            </a:pPr>
            <a:r>
              <a:rPr lang="es-AR" sz="2400" b="1">
                <a:solidFill>
                  <a:srgbClr val="99FFCC"/>
                </a:solidFill>
                <a:latin typeface="Constantia" pitchFamily="18" charset="0"/>
              </a:rPr>
              <a:t>  Qué Hacemos:</a:t>
            </a:r>
            <a:r>
              <a:rPr lang="es-AR" sz="2000" b="1"/>
              <a:t> </a:t>
            </a: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25" y="38100"/>
            <a:ext cx="6508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8" descr="IMG_347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4037013"/>
            <a:ext cx="3762375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9" descr="IMG_34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9700" y="4024313"/>
            <a:ext cx="3779838" cy="283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8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8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480"/>
                            </p:stCondLst>
                            <p:childTnLst>
                              <p:par>
                                <p:cTn id="1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/>
      <p:bldP spid="6656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-153988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s-AR" sz="4400" smtClean="0">
                <a:latin typeface="Comic Sans MS" pitchFamily="66" charset="0"/>
              </a:rPr>
              <a:t>PADRES</a:t>
            </a:r>
            <a:endParaRPr lang="es-ES" sz="4400" smtClean="0">
              <a:latin typeface="Comic Sans MS" pitchFamily="66" charset="0"/>
            </a:endParaRP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3492500" y="836613"/>
            <a:ext cx="2097088" cy="661987"/>
          </a:xfrm>
          <a:prstGeom prst="rect">
            <a:avLst/>
          </a:prstGeom>
          <a:solidFill>
            <a:srgbClr val="CCFFFF"/>
          </a:solidFill>
          <a:ln w="38100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AR" sz="1600" b="1">
                <a:solidFill>
                  <a:schemeClr val="bg1"/>
                </a:solidFill>
                <a:latin typeface="Comic Sans MS" pitchFamily="66" charset="0"/>
              </a:rPr>
              <a:t>ASOCIACIÓN</a:t>
            </a:r>
          </a:p>
          <a:p>
            <a:pPr algn="ctr"/>
            <a:r>
              <a:rPr lang="es-AR" sz="1600" b="1">
                <a:solidFill>
                  <a:schemeClr val="bg1"/>
                </a:solidFill>
                <a:latin typeface="Comic Sans MS" pitchFamily="66" charset="0"/>
              </a:rPr>
              <a:t>DE PADRES</a:t>
            </a:r>
            <a:endParaRPr lang="es-ES" sz="2400" b="1">
              <a:solidFill>
                <a:schemeClr val="bg1"/>
              </a:solidFill>
            </a:endParaRP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1187450" y="2159000"/>
            <a:ext cx="2616200" cy="1984375"/>
          </a:xfrm>
          <a:prstGeom prst="rect">
            <a:avLst/>
          </a:prstGeom>
          <a:solidFill>
            <a:srgbClr val="CCFFFF"/>
          </a:solidFill>
          <a:ln w="38100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AR" sz="1500" b="1">
                <a:solidFill>
                  <a:schemeClr val="bg1"/>
                </a:solidFill>
                <a:latin typeface="Comic Sans MS" pitchFamily="66" charset="0"/>
              </a:rPr>
              <a:t>FORMACIÓN PERMANENTE </a:t>
            </a:r>
          </a:p>
          <a:p>
            <a:pPr algn="ctr"/>
            <a:r>
              <a:rPr lang="es-AR" sz="1500" b="1">
                <a:solidFill>
                  <a:schemeClr val="bg1"/>
                </a:solidFill>
                <a:latin typeface="Comic Sans MS" pitchFamily="66" charset="0"/>
              </a:rPr>
              <a:t>AD-INTRA</a:t>
            </a:r>
          </a:p>
          <a:p>
            <a:pPr lvl="1">
              <a:buFontTx/>
              <a:buChar char="•"/>
            </a:pPr>
            <a:r>
              <a:rPr lang="es-AR" sz="1500" b="1">
                <a:solidFill>
                  <a:schemeClr val="bg1"/>
                </a:solidFill>
                <a:latin typeface="Comic Sans MS" pitchFamily="66" charset="0"/>
              </a:rPr>
              <a:t>Reuniones periódicas</a:t>
            </a:r>
          </a:p>
          <a:p>
            <a:pPr lvl="1">
              <a:buFontTx/>
              <a:buChar char="•"/>
            </a:pPr>
            <a:r>
              <a:rPr lang="es-AR" sz="1500" b="1">
                <a:solidFill>
                  <a:schemeClr val="bg1"/>
                </a:solidFill>
                <a:latin typeface="Comic Sans MS" pitchFamily="66" charset="0"/>
              </a:rPr>
              <a:t>Jornadas de reflexión</a:t>
            </a:r>
          </a:p>
          <a:p>
            <a:pPr lvl="1">
              <a:buFontTx/>
              <a:buChar char="•"/>
            </a:pPr>
            <a:r>
              <a:rPr lang="es-AR" sz="1500" b="1">
                <a:solidFill>
                  <a:schemeClr val="bg1"/>
                </a:solidFill>
                <a:latin typeface="Comic Sans MS" pitchFamily="66" charset="0"/>
              </a:rPr>
              <a:t>Retiros</a:t>
            </a:r>
            <a:endParaRPr lang="es-ES" sz="2000">
              <a:solidFill>
                <a:schemeClr val="bg1"/>
              </a:solidFill>
            </a:endParaRPr>
          </a:p>
        </p:txBody>
      </p:sp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4065588" y="3482975"/>
            <a:ext cx="2354262" cy="3041650"/>
          </a:xfrm>
          <a:prstGeom prst="rect">
            <a:avLst/>
          </a:prstGeom>
          <a:solidFill>
            <a:srgbClr val="CCFFFF"/>
          </a:solidFill>
          <a:ln w="38100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AR" sz="1500" b="1">
                <a:solidFill>
                  <a:schemeClr val="bg1"/>
                </a:solidFill>
                <a:latin typeface="Comic Sans MS" pitchFamily="66" charset="0"/>
              </a:rPr>
              <a:t>AD-INTRA</a:t>
            </a:r>
          </a:p>
          <a:p>
            <a:pPr lvl="1">
              <a:buFontTx/>
              <a:buChar char="•"/>
            </a:pPr>
            <a:r>
              <a:rPr lang="es-AR" sz="1500" b="1">
                <a:solidFill>
                  <a:schemeClr val="bg1"/>
                </a:solidFill>
                <a:latin typeface="Comic Sans MS" pitchFamily="66" charset="0"/>
              </a:rPr>
              <a:t>Celebraciones</a:t>
            </a:r>
          </a:p>
          <a:p>
            <a:pPr lvl="1">
              <a:buFontTx/>
              <a:buChar char="•"/>
            </a:pPr>
            <a:r>
              <a:rPr lang="es-AR" sz="1500" b="1">
                <a:solidFill>
                  <a:schemeClr val="bg1"/>
                </a:solidFill>
                <a:latin typeface="Comic Sans MS" pitchFamily="66" charset="0"/>
              </a:rPr>
              <a:t>Campeonatos deportivos</a:t>
            </a:r>
          </a:p>
          <a:p>
            <a:pPr lvl="1">
              <a:buFontTx/>
              <a:buChar char="•"/>
            </a:pPr>
            <a:r>
              <a:rPr lang="es-AR" sz="1500" b="1">
                <a:solidFill>
                  <a:schemeClr val="bg1"/>
                </a:solidFill>
                <a:latin typeface="Comic Sans MS" pitchFamily="66" charset="0"/>
              </a:rPr>
              <a:t>Campaña solidaria</a:t>
            </a:r>
          </a:p>
          <a:p>
            <a:pPr lvl="1">
              <a:buFontTx/>
              <a:buChar char="•"/>
            </a:pPr>
            <a:r>
              <a:rPr lang="es-AR" sz="1500" b="1">
                <a:solidFill>
                  <a:schemeClr val="bg1"/>
                </a:solidFill>
                <a:latin typeface="Comic Sans MS" pitchFamily="66" charset="0"/>
              </a:rPr>
              <a:t>Jornadas de oración</a:t>
            </a:r>
          </a:p>
          <a:p>
            <a:pPr lvl="1">
              <a:buFontTx/>
              <a:buChar char="•"/>
            </a:pPr>
            <a:r>
              <a:rPr lang="es-AR" sz="1500" b="1">
                <a:solidFill>
                  <a:schemeClr val="bg1"/>
                </a:solidFill>
                <a:latin typeface="Comic Sans MS" pitchFamily="66" charset="0"/>
              </a:rPr>
              <a:t>Talleres de tejido</a:t>
            </a:r>
          </a:p>
          <a:p>
            <a:pPr lvl="1">
              <a:buFontTx/>
              <a:buChar char="•"/>
            </a:pPr>
            <a:r>
              <a:rPr lang="es-AR" sz="1500" b="1">
                <a:solidFill>
                  <a:schemeClr val="bg1"/>
                </a:solidFill>
                <a:latin typeface="Comic Sans MS" pitchFamily="66" charset="0"/>
              </a:rPr>
              <a:t>Retiros para madres</a:t>
            </a:r>
          </a:p>
          <a:p>
            <a:pPr lvl="1">
              <a:buFontTx/>
              <a:buChar char="•"/>
            </a:pPr>
            <a:r>
              <a:rPr lang="es-AR" sz="1500" b="1">
                <a:solidFill>
                  <a:schemeClr val="bg1"/>
                </a:solidFill>
                <a:latin typeface="Comic Sans MS" pitchFamily="66" charset="0"/>
              </a:rPr>
              <a:t>Festejos</a:t>
            </a:r>
          </a:p>
          <a:p>
            <a:pPr>
              <a:buFontTx/>
              <a:buChar char="•"/>
            </a:pPr>
            <a:endParaRPr lang="es-ES" sz="2000">
              <a:solidFill>
                <a:schemeClr val="bg1"/>
              </a:solidFill>
            </a:endParaRPr>
          </a:p>
        </p:txBody>
      </p:sp>
      <p:sp>
        <p:nvSpPr>
          <p:cNvPr id="53261" name="Text Box 13"/>
          <p:cNvSpPr txBox="1">
            <a:spLocks noChangeArrowheads="1"/>
          </p:cNvSpPr>
          <p:nvPr/>
        </p:nvSpPr>
        <p:spPr bwMode="auto">
          <a:xfrm>
            <a:off x="6681788" y="3482975"/>
            <a:ext cx="2354262" cy="1057275"/>
          </a:xfrm>
          <a:prstGeom prst="rect">
            <a:avLst/>
          </a:prstGeom>
          <a:solidFill>
            <a:srgbClr val="CCFFFF"/>
          </a:solidFill>
          <a:ln w="38100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AR" sz="1500" b="1">
                <a:solidFill>
                  <a:schemeClr val="bg1"/>
                </a:solidFill>
                <a:latin typeface="Comic Sans MS" pitchFamily="66" charset="0"/>
              </a:rPr>
              <a:t>AD-EXTRA</a:t>
            </a:r>
          </a:p>
          <a:p>
            <a:pPr lvl="1">
              <a:buFontTx/>
              <a:buChar char="•"/>
            </a:pPr>
            <a:r>
              <a:rPr lang="es-AR" sz="1500" b="1">
                <a:solidFill>
                  <a:schemeClr val="bg1"/>
                </a:solidFill>
                <a:latin typeface="Comic Sans MS" pitchFamily="66" charset="0"/>
              </a:rPr>
              <a:t>Misión en escuelas rurales</a:t>
            </a:r>
            <a:endParaRPr lang="es-ES" sz="2000">
              <a:solidFill>
                <a:schemeClr val="bg1"/>
              </a:solidFill>
            </a:endParaRPr>
          </a:p>
        </p:txBody>
      </p:sp>
      <p:sp>
        <p:nvSpPr>
          <p:cNvPr id="53262" name="Text Box 14"/>
          <p:cNvSpPr txBox="1">
            <a:spLocks noChangeArrowheads="1"/>
          </p:cNvSpPr>
          <p:nvPr/>
        </p:nvSpPr>
        <p:spPr bwMode="auto">
          <a:xfrm>
            <a:off x="5503863" y="2159000"/>
            <a:ext cx="2097087" cy="661988"/>
          </a:xfrm>
          <a:prstGeom prst="rect">
            <a:avLst/>
          </a:prstGeom>
          <a:solidFill>
            <a:srgbClr val="CCFFFF"/>
          </a:solidFill>
          <a:ln w="38100"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AR" sz="1600" b="1">
                <a:solidFill>
                  <a:schemeClr val="bg1"/>
                </a:solidFill>
                <a:latin typeface="Comic Sans MS" pitchFamily="66" charset="0"/>
              </a:rPr>
              <a:t>ACCIÓN MISIONERA</a:t>
            </a:r>
            <a:endParaRPr lang="es-ES" sz="2400">
              <a:solidFill>
                <a:schemeClr val="bg1"/>
              </a:solidFill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2354263" y="1470025"/>
            <a:ext cx="4186237" cy="681038"/>
            <a:chOff x="1491" y="935"/>
            <a:chExt cx="2637" cy="429"/>
          </a:xfrm>
        </p:grpSpPr>
        <p:sp>
          <p:nvSpPr>
            <p:cNvPr id="34832" name="Line 15"/>
            <p:cNvSpPr>
              <a:spLocks noChangeShapeType="1"/>
            </p:cNvSpPr>
            <p:nvPr/>
          </p:nvSpPr>
          <p:spPr bwMode="auto">
            <a:xfrm>
              <a:off x="1492" y="1198"/>
              <a:ext cx="2636" cy="0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33" name="Line 16"/>
            <p:cNvSpPr>
              <a:spLocks noChangeShapeType="1"/>
            </p:cNvSpPr>
            <p:nvPr/>
          </p:nvSpPr>
          <p:spPr bwMode="auto">
            <a:xfrm>
              <a:off x="2848" y="935"/>
              <a:ext cx="0" cy="250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34" name="Line 17"/>
            <p:cNvSpPr>
              <a:spLocks noChangeShapeType="1"/>
            </p:cNvSpPr>
            <p:nvPr/>
          </p:nvSpPr>
          <p:spPr bwMode="auto">
            <a:xfrm>
              <a:off x="1491" y="1198"/>
              <a:ext cx="0" cy="166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35" name="Line 18"/>
            <p:cNvSpPr>
              <a:spLocks noChangeShapeType="1"/>
            </p:cNvSpPr>
            <p:nvPr/>
          </p:nvSpPr>
          <p:spPr bwMode="auto">
            <a:xfrm>
              <a:off x="4125" y="1198"/>
              <a:ext cx="0" cy="166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5076825" y="2852738"/>
            <a:ext cx="2759075" cy="654050"/>
            <a:chOff x="3216" y="1779"/>
            <a:chExt cx="1738" cy="412"/>
          </a:xfrm>
        </p:grpSpPr>
        <p:sp>
          <p:nvSpPr>
            <p:cNvPr id="34828" name="Line 19"/>
            <p:cNvSpPr>
              <a:spLocks noChangeShapeType="1"/>
            </p:cNvSpPr>
            <p:nvPr/>
          </p:nvSpPr>
          <p:spPr bwMode="auto">
            <a:xfrm>
              <a:off x="3216" y="2024"/>
              <a:ext cx="1730" cy="0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29" name="Line 20"/>
            <p:cNvSpPr>
              <a:spLocks noChangeShapeType="1"/>
            </p:cNvSpPr>
            <p:nvPr/>
          </p:nvSpPr>
          <p:spPr bwMode="auto">
            <a:xfrm>
              <a:off x="4114" y="1779"/>
              <a:ext cx="0" cy="250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30" name="Line 21"/>
            <p:cNvSpPr>
              <a:spLocks noChangeShapeType="1"/>
            </p:cNvSpPr>
            <p:nvPr/>
          </p:nvSpPr>
          <p:spPr bwMode="auto">
            <a:xfrm>
              <a:off x="3220" y="2024"/>
              <a:ext cx="0" cy="167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31" name="Line 22"/>
            <p:cNvSpPr>
              <a:spLocks noChangeShapeType="1"/>
            </p:cNvSpPr>
            <p:nvPr/>
          </p:nvSpPr>
          <p:spPr bwMode="auto">
            <a:xfrm>
              <a:off x="4954" y="2024"/>
              <a:ext cx="0" cy="167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48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5" y="38100"/>
            <a:ext cx="6508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73" name="Line 25"/>
          <p:cNvSpPr>
            <a:spLocks noChangeShapeType="1"/>
          </p:cNvSpPr>
          <p:nvPr/>
        </p:nvSpPr>
        <p:spPr bwMode="auto">
          <a:xfrm>
            <a:off x="3779838" y="2492375"/>
            <a:ext cx="1728787" cy="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3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750"/>
                            </p:stCondLst>
                            <p:childTnLst>
                              <p:par>
                                <p:cTn id="2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0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75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750"/>
                            </p:stCondLst>
                            <p:childTnLst>
                              <p:par>
                                <p:cTn id="3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750"/>
                            </p:stCondLst>
                            <p:childTnLst>
                              <p:par>
                                <p:cTn id="3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8" grpId="0" animBg="1"/>
      <p:bldP spid="53259" grpId="0" animBg="1"/>
      <p:bldP spid="53260" grpId="0" animBg="1"/>
      <p:bldP spid="53261" grpId="0" animBg="1"/>
      <p:bldP spid="53262" grpId="0" animBg="1"/>
      <p:bldP spid="5327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7" name="Picture 5" descr="IMG_34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3573463"/>
            <a:ext cx="3744913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6" descr="IMG_347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3500438"/>
            <a:ext cx="3851275" cy="288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9" name="Picture 7" descr="IMG_345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260350"/>
            <a:ext cx="3908425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0" name="Picture 8" descr="IMG_345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550" y="333375"/>
            <a:ext cx="3671888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4" descr="IMG_343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2492375"/>
            <a:ext cx="2808288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" y="57150"/>
            <a:ext cx="6508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AR" sz="4400" dirty="0" smtClean="0">
                <a:latin typeface="Comic Sans MS" pitchFamily="66" charset="0"/>
              </a:rPr>
              <a:t>CASA CUNA</a:t>
            </a:r>
            <a:endParaRPr lang="es-ES_tradnl" sz="4400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00113" y="1557338"/>
            <a:ext cx="8023225" cy="4114800"/>
          </a:xfrm>
        </p:spPr>
        <p:txBody>
          <a:bodyPr/>
          <a:lstStyle/>
          <a:p>
            <a:pPr marL="0" indent="0" algn="just">
              <a:buFontTx/>
              <a:buNone/>
              <a:defRPr/>
            </a:pPr>
            <a:r>
              <a:rPr lang="es-ES" sz="1800" b="1" dirty="0" smtClean="0">
                <a:latin typeface="Constantia" pitchFamily="18" charset="0"/>
              </a:rPr>
              <a:t>     Para conmemorar los 150 años del Dogma de La Inmaculada Concepción, se formó el </a:t>
            </a:r>
            <a:r>
              <a:rPr lang="es-ES" sz="1800" b="1" dirty="0" smtClean="0">
                <a:solidFill>
                  <a:srgbClr val="CCECFF"/>
                </a:solidFill>
                <a:latin typeface="Constantia" pitchFamily="18" charset="0"/>
              </a:rPr>
              <a:t>Equipo de Pastoral </a:t>
            </a:r>
            <a:r>
              <a:rPr lang="es-ES" sz="1800" b="1" dirty="0" smtClean="0">
                <a:latin typeface="Constantia" pitchFamily="18" charset="0"/>
              </a:rPr>
              <a:t>en el Instituto de Puericultura “Alfredo Guzmán”, el 4-6-2005. </a:t>
            </a:r>
            <a:endParaRPr lang="es-ES_tradnl" sz="1800" b="1" dirty="0" smtClean="0">
              <a:latin typeface="Constantia" pitchFamily="18" charset="0"/>
            </a:endParaRPr>
          </a:p>
          <a:p>
            <a:pPr algn="just">
              <a:buFontTx/>
              <a:buNone/>
              <a:defRPr/>
            </a:pPr>
            <a:r>
              <a:rPr lang="es-ES" sz="1800" b="1" dirty="0" smtClean="0">
                <a:latin typeface="Constantia" pitchFamily="18" charset="0"/>
              </a:rPr>
              <a:t>     Nuestro Objetivo es:</a:t>
            </a:r>
            <a:endParaRPr lang="es-ES_tradnl" sz="1800" b="1" dirty="0" smtClean="0">
              <a:latin typeface="Constantia" pitchFamily="18" charset="0"/>
            </a:endParaRPr>
          </a:p>
          <a:p>
            <a:pPr algn="just">
              <a:defRPr/>
            </a:pPr>
            <a:endParaRPr lang="es-ES_tradnl" sz="1800" b="1" dirty="0" smtClean="0">
              <a:latin typeface="Constantia" pitchFamily="18" charset="0"/>
            </a:endParaRPr>
          </a:p>
          <a:p>
            <a:pPr algn="just">
              <a:buFontTx/>
              <a:buNone/>
              <a:defRPr/>
            </a:pPr>
            <a:endParaRPr lang="es-ES_tradnl" sz="1800" b="1" dirty="0">
              <a:latin typeface="Constantia" pitchFamily="18" charset="0"/>
            </a:endParaRPr>
          </a:p>
        </p:txBody>
      </p:sp>
      <p:pic>
        <p:nvPicPr>
          <p:cNvPr id="4" name="3 Imagen" descr="J:\Imag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3041650"/>
            <a:ext cx="266382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4284663" y="3357563"/>
            <a:ext cx="45720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ES" b="1">
                <a:latin typeface="Constantia" pitchFamily="18" charset="0"/>
              </a:rPr>
              <a:t>     “CELEBRAR EN COMUNIDAD LA PRESENCIA DE MARÍA INMACULADA COMO MODELO DE ESCUCHA Y DE FIDELIDAD A DIOS PARA RECREAR CON CREATIVIDAD Y FIDELIDAD NUESTRO SEGUIMIENTO DE JESÚS”.</a:t>
            </a:r>
            <a:endParaRPr lang="es-ES_tradnl" b="1"/>
          </a:p>
        </p:txBody>
      </p:sp>
      <p:pic>
        <p:nvPicPr>
          <p:cNvPr id="368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" y="57150"/>
            <a:ext cx="6508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650" y="549275"/>
            <a:ext cx="3357563" cy="895350"/>
          </a:xfrm>
        </p:spPr>
        <p:txBody>
          <a:bodyPr/>
          <a:lstStyle/>
          <a:p>
            <a:pPr>
              <a:defRPr/>
            </a:pPr>
            <a:r>
              <a:rPr lang="es-AR" dirty="0" smtClean="0">
                <a:latin typeface="Comic Sans MS" pitchFamily="66" charset="0"/>
              </a:rPr>
              <a:t>ACCIONES</a:t>
            </a:r>
            <a:endParaRPr lang="es-ES_tradnl" dirty="0">
              <a:latin typeface="Comic Sans MS" pitchFamily="66" charset="0"/>
            </a:endParaRPr>
          </a:p>
        </p:txBody>
      </p:sp>
      <p:pic>
        <p:nvPicPr>
          <p:cNvPr id="4" name="3 Imagen" descr="D:\PICTURES\18-05-10_0954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2420938"/>
            <a:ext cx="3240087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832225" y="836613"/>
            <a:ext cx="5311775" cy="5791200"/>
            <a:chOff x="1671" y="1117"/>
            <a:chExt cx="8478" cy="10448"/>
          </a:xfrm>
        </p:grpSpPr>
        <p:sp>
          <p:nvSpPr>
            <p:cNvPr id="37894" name="Rectangle 3"/>
            <p:cNvSpPr>
              <a:spLocks noChangeArrowheads="1"/>
            </p:cNvSpPr>
            <p:nvPr/>
          </p:nvSpPr>
          <p:spPr bwMode="auto">
            <a:xfrm>
              <a:off x="4716" y="1117"/>
              <a:ext cx="2340" cy="900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rgbClr val="99CC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es-AR" sz="1200" b="1">
                  <a:solidFill>
                    <a:srgbClr val="000000"/>
                  </a:solidFill>
                  <a:latin typeface="Comic Sans MS" pitchFamily="66" charset="0"/>
                </a:rPr>
                <a:t>ACCIONES</a:t>
              </a:r>
              <a:endParaRPr lang="es-ES_tradnl" sz="2000">
                <a:solidFill>
                  <a:srgbClr val="000000"/>
                </a:solidFill>
              </a:endParaRPr>
            </a:p>
          </p:txBody>
        </p:sp>
        <p:sp>
          <p:nvSpPr>
            <p:cNvPr id="37895" name="Rectangle 4"/>
            <p:cNvSpPr>
              <a:spLocks noChangeArrowheads="1"/>
            </p:cNvSpPr>
            <p:nvPr/>
          </p:nvSpPr>
          <p:spPr bwMode="auto">
            <a:xfrm>
              <a:off x="1671" y="2737"/>
              <a:ext cx="2319" cy="900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rgbClr val="99CC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es-AR" sz="1200" b="1">
                  <a:solidFill>
                    <a:srgbClr val="000000"/>
                  </a:solidFill>
                  <a:latin typeface="Comic Sans MS" pitchFamily="66" charset="0"/>
                </a:rPr>
                <a:t>LECTURA DEL EVANGELIO</a:t>
              </a:r>
              <a:endParaRPr lang="es-ES_tradnl" sz="2000">
                <a:solidFill>
                  <a:srgbClr val="000000"/>
                </a:solidFill>
              </a:endParaRPr>
            </a:p>
          </p:txBody>
        </p:sp>
        <p:sp>
          <p:nvSpPr>
            <p:cNvPr id="37896" name="Rectangle 5"/>
            <p:cNvSpPr>
              <a:spLocks noChangeArrowheads="1"/>
            </p:cNvSpPr>
            <p:nvPr/>
          </p:nvSpPr>
          <p:spPr bwMode="auto">
            <a:xfrm>
              <a:off x="4896" y="5955"/>
              <a:ext cx="2070" cy="900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rgbClr val="99CC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es-AR" sz="1200" b="1">
                  <a:solidFill>
                    <a:srgbClr val="000000"/>
                  </a:solidFill>
                  <a:latin typeface="Comic Sans MS" pitchFamily="66" charset="0"/>
                </a:rPr>
                <a:t>FRUTOS</a:t>
              </a:r>
              <a:endParaRPr lang="es-ES_tradnl" sz="2000">
                <a:solidFill>
                  <a:srgbClr val="000000"/>
                </a:solidFill>
              </a:endParaRPr>
            </a:p>
          </p:txBody>
        </p:sp>
        <p:sp>
          <p:nvSpPr>
            <p:cNvPr id="37897" name="Rectangle 6"/>
            <p:cNvSpPr>
              <a:spLocks noChangeArrowheads="1"/>
            </p:cNvSpPr>
            <p:nvPr/>
          </p:nvSpPr>
          <p:spPr bwMode="auto">
            <a:xfrm>
              <a:off x="2265" y="7620"/>
              <a:ext cx="2070" cy="900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rgbClr val="99CC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es-AR" sz="1200" b="1">
                  <a:solidFill>
                    <a:srgbClr val="000000"/>
                  </a:solidFill>
                  <a:latin typeface="Comic Sans MS" pitchFamily="66" charset="0"/>
                </a:rPr>
                <a:t>ALEGRÍA</a:t>
              </a:r>
              <a:endParaRPr lang="es-ES_tradnl" sz="2000">
                <a:solidFill>
                  <a:srgbClr val="000000"/>
                </a:solidFill>
              </a:endParaRPr>
            </a:p>
          </p:txBody>
        </p:sp>
        <p:sp>
          <p:nvSpPr>
            <p:cNvPr id="37898" name="Rectangle 7"/>
            <p:cNvSpPr>
              <a:spLocks noChangeArrowheads="1"/>
            </p:cNvSpPr>
            <p:nvPr/>
          </p:nvSpPr>
          <p:spPr bwMode="auto">
            <a:xfrm>
              <a:off x="4581" y="7620"/>
              <a:ext cx="2619" cy="900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rgbClr val="99CC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es-AR" sz="1200" b="1">
                  <a:solidFill>
                    <a:srgbClr val="000000"/>
                  </a:solidFill>
                  <a:latin typeface="Comic Sans MS" pitchFamily="66" charset="0"/>
                </a:rPr>
                <a:t>DISPONIBILIDAD</a:t>
              </a:r>
              <a:endParaRPr lang="es-ES_tradnl" sz="2000">
                <a:solidFill>
                  <a:srgbClr val="000000"/>
                </a:solidFill>
              </a:endParaRPr>
            </a:p>
          </p:txBody>
        </p:sp>
        <p:sp>
          <p:nvSpPr>
            <p:cNvPr id="37899" name="Line 8"/>
            <p:cNvSpPr>
              <a:spLocks noChangeShapeType="1"/>
            </p:cNvSpPr>
            <p:nvPr/>
          </p:nvSpPr>
          <p:spPr bwMode="auto">
            <a:xfrm>
              <a:off x="2841" y="2377"/>
              <a:ext cx="5940" cy="0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0" name="Line 9"/>
            <p:cNvSpPr>
              <a:spLocks noChangeShapeType="1"/>
            </p:cNvSpPr>
            <p:nvPr/>
          </p:nvSpPr>
          <p:spPr bwMode="auto">
            <a:xfrm>
              <a:off x="2841" y="5475"/>
              <a:ext cx="6024" cy="0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1" name="Line 10"/>
            <p:cNvSpPr>
              <a:spLocks noChangeShapeType="1"/>
            </p:cNvSpPr>
            <p:nvPr/>
          </p:nvSpPr>
          <p:spPr bwMode="auto">
            <a:xfrm>
              <a:off x="5871" y="2017"/>
              <a:ext cx="0" cy="720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2" name="Line 11"/>
            <p:cNvSpPr>
              <a:spLocks noChangeShapeType="1"/>
            </p:cNvSpPr>
            <p:nvPr/>
          </p:nvSpPr>
          <p:spPr bwMode="auto">
            <a:xfrm>
              <a:off x="2841" y="2377"/>
              <a:ext cx="0" cy="360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3" name="Line 12"/>
            <p:cNvSpPr>
              <a:spLocks noChangeShapeType="1"/>
            </p:cNvSpPr>
            <p:nvPr/>
          </p:nvSpPr>
          <p:spPr bwMode="auto">
            <a:xfrm>
              <a:off x="8781" y="2377"/>
              <a:ext cx="0" cy="360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4" name="Line 13"/>
            <p:cNvSpPr>
              <a:spLocks noChangeShapeType="1"/>
            </p:cNvSpPr>
            <p:nvPr/>
          </p:nvSpPr>
          <p:spPr bwMode="auto">
            <a:xfrm>
              <a:off x="2841" y="3637"/>
              <a:ext cx="0" cy="1838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5" name="Line 14"/>
            <p:cNvSpPr>
              <a:spLocks noChangeShapeType="1"/>
            </p:cNvSpPr>
            <p:nvPr/>
          </p:nvSpPr>
          <p:spPr bwMode="auto">
            <a:xfrm>
              <a:off x="8865" y="4545"/>
              <a:ext cx="0" cy="930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6" name="Line 15"/>
            <p:cNvSpPr>
              <a:spLocks noChangeShapeType="1"/>
            </p:cNvSpPr>
            <p:nvPr/>
          </p:nvSpPr>
          <p:spPr bwMode="auto">
            <a:xfrm>
              <a:off x="5871" y="4110"/>
              <a:ext cx="0" cy="1845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7" name="Rectangle 16"/>
            <p:cNvSpPr>
              <a:spLocks noChangeArrowheads="1"/>
            </p:cNvSpPr>
            <p:nvPr/>
          </p:nvSpPr>
          <p:spPr bwMode="auto">
            <a:xfrm>
              <a:off x="7611" y="10327"/>
              <a:ext cx="2250" cy="1238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rgbClr val="99CC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es-AR" sz="1200" b="1">
                  <a:solidFill>
                    <a:srgbClr val="000000"/>
                  </a:solidFill>
                  <a:latin typeface="Comic Sans MS" pitchFamily="66" charset="0"/>
                </a:rPr>
                <a:t>EMPLEADOS DOCENTES Y NO DOCENTES</a:t>
              </a:r>
              <a:endParaRPr lang="es-ES_tradnl" sz="2000">
                <a:solidFill>
                  <a:srgbClr val="000000"/>
                </a:solidFill>
              </a:endParaRPr>
            </a:p>
          </p:txBody>
        </p:sp>
        <p:sp>
          <p:nvSpPr>
            <p:cNvPr id="37908" name="Rectangle 17"/>
            <p:cNvSpPr>
              <a:spLocks noChangeArrowheads="1"/>
            </p:cNvSpPr>
            <p:nvPr/>
          </p:nvSpPr>
          <p:spPr bwMode="auto">
            <a:xfrm>
              <a:off x="4896" y="10327"/>
              <a:ext cx="2250" cy="900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rgbClr val="99CC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es-AR" sz="1200" b="1">
                  <a:solidFill>
                    <a:srgbClr val="000000"/>
                  </a:solidFill>
                  <a:latin typeface="Comic Sans MS" pitchFamily="66" charset="0"/>
                </a:rPr>
                <a:t>PADRES</a:t>
              </a:r>
              <a:endParaRPr lang="es-ES_tradnl" sz="2000">
                <a:solidFill>
                  <a:srgbClr val="000000"/>
                </a:solidFill>
              </a:endParaRPr>
            </a:p>
          </p:txBody>
        </p:sp>
        <p:sp>
          <p:nvSpPr>
            <p:cNvPr id="37909" name="Rectangle 18"/>
            <p:cNvSpPr>
              <a:spLocks noChangeArrowheads="1"/>
            </p:cNvSpPr>
            <p:nvPr/>
          </p:nvSpPr>
          <p:spPr bwMode="auto">
            <a:xfrm>
              <a:off x="7611" y="7620"/>
              <a:ext cx="2250" cy="900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rgbClr val="99CC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es-AR" sz="1200" b="1">
                  <a:solidFill>
                    <a:srgbClr val="000000"/>
                  </a:solidFill>
                  <a:latin typeface="Comic Sans MS" pitchFamily="66" charset="0"/>
                </a:rPr>
                <a:t>COMPROMISO</a:t>
              </a:r>
              <a:endParaRPr lang="es-ES_tradnl" sz="2000">
                <a:solidFill>
                  <a:srgbClr val="000000"/>
                </a:solidFill>
              </a:endParaRPr>
            </a:p>
          </p:txBody>
        </p:sp>
        <p:sp>
          <p:nvSpPr>
            <p:cNvPr id="37910" name="Line 19"/>
            <p:cNvSpPr>
              <a:spLocks noChangeShapeType="1"/>
            </p:cNvSpPr>
            <p:nvPr/>
          </p:nvSpPr>
          <p:spPr bwMode="auto">
            <a:xfrm>
              <a:off x="5880" y="6855"/>
              <a:ext cx="0" cy="765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1" name="Line 20"/>
            <p:cNvSpPr>
              <a:spLocks noChangeShapeType="1"/>
            </p:cNvSpPr>
            <p:nvPr/>
          </p:nvSpPr>
          <p:spPr bwMode="auto">
            <a:xfrm>
              <a:off x="3531" y="7245"/>
              <a:ext cx="5370" cy="0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2" name="Line 21"/>
            <p:cNvSpPr>
              <a:spLocks noChangeShapeType="1"/>
            </p:cNvSpPr>
            <p:nvPr/>
          </p:nvSpPr>
          <p:spPr bwMode="auto">
            <a:xfrm>
              <a:off x="3531" y="7245"/>
              <a:ext cx="0" cy="360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3" name="Line 22"/>
            <p:cNvSpPr>
              <a:spLocks noChangeShapeType="1"/>
            </p:cNvSpPr>
            <p:nvPr/>
          </p:nvSpPr>
          <p:spPr bwMode="auto">
            <a:xfrm>
              <a:off x="8901" y="7260"/>
              <a:ext cx="0" cy="360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4" name="Rectangle 23"/>
            <p:cNvSpPr>
              <a:spLocks noChangeArrowheads="1"/>
            </p:cNvSpPr>
            <p:nvPr/>
          </p:nvSpPr>
          <p:spPr bwMode="auto">
            <a:xfrm>
              <a:off x="4737" y="2737"/>
              <a:ext cx="2319" cy="1373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rgbClr val="99CC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es-AR" sz="1200" b="1">
                  <a:solidFill>
                    <a:srgbClr val="000000"/>
                  </a:solidFill>
                  <a:latin typeface="Comic Sans MS" pitchFamily="66" charset="0"/>
                </a:rPr>
                <a:t>CONOCER LA VIDA DE MARÍA</a:t>
              </a:r>
              <a:endParaRPr lang="es-ES_tradnl" sz="2000">
                <a:solidFill>
                  <a:srgbClr val="000000"/>
                </a:solidFill>
              </a:endParaRPr>
            </a:p>
          </p:txBody>
        </p:sp>
        <p:sp>
          <p:nvSpPr>
            <p:cNvPr id="37915" name="Rectangle 24"/>
            <p:cNvSpPr>
              <a:spLocks noChangeArrowheads="1"/>
            </p:cNvSpPr>
            <p:nvPr/>
          </p:nvSpPr>
          <p:spPr bwMode="auto">
            <a:xfrm>
              <a:off x="7611" y="2737"/>
              <a:ext cx="2448" cy="1808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rgbClr val="99CC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es-AR" sz="1200" b="1">
                  <a:solidFill>
                    <a:srgbClr val="000000"/>
                  </a:solidFill>
                  <a:latin typeface="Comic Sans MS" pitchFamily="66" charset="0"/>
                </a:rPr>
                <a:t>VIDA DE MADRE ALFONSA</a:t>
              </a:r>
            </a:p>
            <a:p>
              <a:pPr algn="ctr">
                <a:spcAft>
                  <a:spcPts val="1000"/>
                </a:spcAft>
              </a:pPr>
              <a:endParaRPr lang="es-AR" sz="1200" b="1">
                <a:solidFill>
                  <a:srgbClr val="000000"/>
                </a:solidFill>
                <a:latin typeface="Comic Sans MS" pitchFamily="66" charset="0"/>
              </a:endParaRPr>
            </a:p>
            <a:p>
              <a:pPr algn="ctr">
                <a:spcAft>
                  <a:spcPts val="1000"/>
                </a:spcAft>
              </a:pPr>
              <a:r>
                <a:rPr lang="es-AR" sz="1200" b="1">
                  <a:solidFill>
                    <a:srgbClr val="000000"/>
                  </a:solidFill>
                  <a:latin typeface="Comic Sans MS" pitchFamily="66" charset="0"/>
                </a:rPr>
                <a:t>CARISMA M.I.C.</a:t>
              </a:r>
              <a:endParaRPr lang="es-ES_tradnl" sz="2000">
                <a:solidFill>
                  <a:srgbClr val="000000"/>
                </a:solidFill>
              </a:endParaRPr>
            </a:p>
          </p:txBody>
        </p:sp>
        <p:sp>
          <p:nvSpPr>
            <p:cNvPr id="37916" name="Rectangle 25"/>
            <p:cNvSpPr>
              <a:spLocks noChangeArrowheads="1"/>
            </p:cNvSpPr>
            <p:nvPr/>
          </p:nvSpPr>
          <p:spPr bwMode="auto">
            <a:xfrm>
              <a:off x="2286" y="10327"/>
              <a:ext cx="2250" cy="900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rgbClr val="99CC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es-AR" sz="1200" b="1">
                  <a:solidFill>
                    <a:srgbClr val="000000"/>
                  </a:solidFill>
                  <a:latin typeface="Comic Sans MS" pitchFamily="66" charset="0"/>
                </a:rPr>
                <a:t>NIÑOS</a:t>
              </a:r>
              <a:endParaRPr lang="es-ES_tradnl" sz="2000">
                <a:solidFill>
                  <a:srgbClr val="000000"/>
                </a:solidFill>
              </a:endParaRPr>
            </a:p>
          </p:txBody>
        </p:sp>
        <p:sp>
          <p:nvSpPr>
            <p:cNvPr id="37917" name="Line 26"/>
            <p:cNvSpPr>
              <a:spLocks noChangeShapeType="1"/>
            </p:cNvSpPr>
            <p:nvPr/>
          </p:nvSpPr>
          <p:spPr bwMode="auto">
            <a:xfrm>
              <a:off x="3531" y="9345"/>
              <a:ext cx="5370" cy="0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8" name="Line 27"/>
            <p:cNvSpPr>
              <a:spLocks noChangeShapeType="1"/>
            </p:cNvSpPr>
            <p:nvPr/>
          </p:nvSpPr>
          <p:spPr bwMode="auto">
            <a:xfrm>
              <a:off x="3531" y="8475"/>
              <a:ext cx="0" cy="870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9" name="Line 28"/>
            <p:cNvSpPr>
              <a:spLocks noChangeShapeType="1"/>
            </p:cNvSpPr>
            <p:nvPr/>
          </p:nvSpPr>
          <p:spPr bwMode="auto">
            <a:xfrm>
              <a:off x="8901" y="8520"/>
              <a:ext cx="0" cy="825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20" name="Line 29"/>
            <p:cNvSpPr>
              <a:spLocks noChangeShapeType="1"/>
            </p:cNvSpPr>
            <p:nvPr/>
          </p:nvSpPr>
          <p:spPr bwMode="auto">
            <a:xfrm>
              <a:off x="5907" y="8475"/>
              <a:ext cx="0" cy="1845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21" name="Line 30"/>
            <p:cNvSpPr>
              <a:spLocks noChangeShapeType="1"/>
            </p:cNvSpPr>
            <p:nvPr/>
          </p:nvSpPr>
          <p:spPr bwMode="auto">
            <a:xfrm flipH="1">
              <a:off x="3435" y="9345"/>
              <a:ext cx="2436" cy="900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22" name="Line 31"/>
            <p:cNvSpPr>
              <a:spLocks noChangeShapeType="1"/>
            </p:cNvSpPr>
            <p:nvPr/>
          </p:nvSpPr>
          <p:spPr bwMode="auto">
            <a:xfrm>
              <a:off x="5907" y="9345"/>
              <a:ext cx="2874" cy="975"/>
            </a:xfrm>
            <a:prstGeom prst="lin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23" name="Rectangle 32"/>
            <p:cNvSpPr>
              <a:spLocks noChangeArrowheads="1"/>
            </p:cNvSpPr>
            <p:nvPr/>
          </p:nvSpPr>
          <p:spPr bwMode="auto">
            <a:xfrm>
              <a:off x="6855" y="9345"/>
              <a:ext cx="3294" cy="9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es-AR" sz="1200" b="1" dirty="0">
                  <a:solidFill>
                    <a:srgbClr val="FFFFFF"/>
                  </a:solidFill>
                  <a:latin typeface="Comic Sans MS" pitchFamily="66" charset="0"/>
                </a:rPr>
                <a:t>para la promoción de</a:t>
              </a:r>
              <a:endParaRPr lang="es-ES_tradnl" sz="20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" y="57150"/>
            <a:ext cx="6508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199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4" descr="argbander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1700213"/>
            <a:ext cx="1584325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5" descr="argescud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8888" y="3284538"/>
            <a:ext cx="109378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6" descr="argflorna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16013" y="5157788"/>
            <a:ext cx="13477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2" name="Text Box 8"/>
          <p:cNvSpPr txBox="1">
            <a:spLocks noChangeArrowheads="1"/>
          </p:cNvSpPr>
          <p:nvPr/>
        </p:nvSpPr>
        <p:spPr bwMode="auto">
          <a:xfrm>
            <a:off x="2413000" y="2420938"/>
            <a:ext cx="24495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b="1">
                <a:solidFill>
                  <a:srgbClr val="FFFFFF"/>
                </a:solidFill>
                <a:latin typeface="Constantia" pitchFamily="18" charset="0"/>
              </a:rPr>
              <a:t>Superficie: 3.761.274 Km</a:t>
            </a:r>
            <a:r>
              <a:rPr lang="es-ES" sz="2400" b="1" baseline="30000">
                <a:solidFill>
                  <a:srgbClr val="FFFFFF"/>
                </a:solidFill>
                <a:latin typeface="Constantia" pitchFamily="18" charset="0"/>
              </a:rPr>
              <a:t>2</a:t>
            </a:r>
            <a:endParaRPr lang="es-ES" sz="2400" b="1">
              <a:solidFill>
                <a:srgbClr val="FFFFFF"/>
              </a:solidFill>
              <a:latin typeface="Constantia" pitchFamily="18" charset="0"/>
            </a:endParaRPr>
          </a:p>
        </p:txBody>
      </p:sp>
      <p:sp>
        <p:nvSpPr>
          <p:cNvPr id="105481" name="WordArt 9"/>
          <p:cNvSpPr>
            <a:spLocks noChangeArrowheads="1" noChangeShapeType="1" noTextEdit="1"/>
          </p:cNvSpPr>
          <p:nvPr/>
        </p:nvSpPr>
        <p:spPr bwMode="auto">
          <a:xfrm>
            <a:off x="1258888" y="333375"/>
            <a:ext cx="3097212" cy="935038"/>
          </a:xfrm>
          <a:prstGeom prst="rect">
            <a:avLst/>
          </a:prstGeom>
        </p:spPr>
        <p:txBody>
          <a:bodyPr wrap="none" fromWordArt="1">
            <a:prstTxWarp prst="textChevronInverted">
              <a:avLst>
                <a:gd name="adj" fmla="val 75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omic Sans MS"/>
              </a:rPr>
              <a:t>Argentina</a:t>
            </a:r>
          </a:p>
        </p:txBody>
      </p:sp>
      <p:sp>
        <p:nvSpPr>
          <p:cNvPr id="11272" name="Rectangle 10"/>
          <p:cNvSpPr>
            <a:spLocks noChangeArrowheads="1"/>
          </p:cNvSpPr>
          <p:nvPr/>
        </p:nvSpPr>
        <p:spPr bwMode="auto">
          <a:xfrm>
            <a:off x="6732588" y="4868863"/>
            <a:ext cx="215900" cy="144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endParaRPr lang="es-ES_tradnl" sz="240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82955" name="Picture 11" descr="imagesCAFH2LSZ"/>
          <p:cNvPicPr>
            <a:picLocks noChangeAspect="1" noChangeArrowheads="1"/>
          </p:cNvPicPr>
          <p:nvPr/>
        </p:nvPicPr>
        <p:blipFill>
          <a:blip r:embed="rId7"/>
          <a:srcRect l="20148" r="9259"/>
          <a:stretch>
            <a:fillRect/>
          </a:stretch>
        </p:blipFill>
        <p:spPr bwMode="auto">
          <a:xfrm>
            <a:off x="2987675" y="5013325"/>
            <a:ext cx="1068388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7" name="Text Box 8"/>
          <p:cNvSpPr txBox="1">
            <a:spLocks noChangeArrowheads="1"/>
          </p:cNvSpPr>
          <p:nvPr/>
        </p:nvSpPr>
        <p:spPr bwMode="auto">
          <a:xfrm>
            <a:off x="2411413" y="3573463"/>
            <a:ext cx="2449512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"/>
              </a:spcBef>
            </a:pPr>
            <a:r>
              <a:rPr lang="es-ES" sz="2400" b="1">
                <a:solidFill>
                  <a:srgbClr val="FFFFFF"/>
                </a:solidFill>
                <a:latin typeface="Constantia" pitchFamily="18" charset="0"/>
              </a:rPr>
              <a:t>Población:</a:t>
            </a:r>
          </a:p>
          <a:p>
            <a:pPr algn="ctr">
              <a:spcBef>
                <a:spcPct val="5000"/>
              </a:spcBef>
            </a:pPr>
            <a:r>
              <a:rPr lang="es-ES" sz="2400" b="1">
                <a:solidFill>
                  <a:srgbClr val="FFFFFF"/>
                </a:solidFill>
                <a:latin typeface="Constantia" pitchFamily="18" charset="0"/>
              </a:rPr>
              <a:t>40.000.000 h.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10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82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9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2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2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2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2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2" grpId="0"/>
      <p:bldP spid="105481" grpId="0" animBg="1"/>
      <p:bldP spid="829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AR" sz="3600" b="1" dirty="0" smtClean="0">
                <a:latin typeface="Comic Sans MS" pitchFamily="66" charset="0"/>
              </a:rPr>
              <a:t>Que nos proponemos para el 2011</a:t>
            </a:r>
            <a:endParaRPr lang="es-ES" sz="3600" b="1" dirty="0" smtClean="0">
              <a:latin typeface="Comic Sans MS" pitchFamily="66" charset="0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5363" y="1905000"/>
            <a:ext cx="7772400" cy="4114800"/>
          </a:xfrm>
        </p:spPr>
        <p:txBody>
          <a:bodyPr/>
          <a:lstStyle/>
          <a:p>
            <a:pPr algn="just" eaLnBrk="1" hangingPunct="1">
              <a:buFontTx/>
              <a:buBlip>
                <a:blip r:embed="rId2"/>
              </a:buBlip>
            </a:pPr>
            <a:r>
              <a:rPr lang="es-AR" sz="2800" b="1" smtClean="0">
                <a:solidFill>
                  <a:srgbClr val="FFFFFF"/>
                </a:solidFill>
                <a:latin typeface="Constantia" pitchFamily="18" charset="0"/>
              </a:rPr>
              <a:t>La formación de comunidades juveniles misioneras, más allá de las puertas del colegio.</a:t>
            </a:r>
          </a:p>
          <a:p>
            <a:pPr algn="just" eaLnBrk="1" hangingPunct="1">
              <a:buFontTx/>
              <a:buBlip>
                <a:blip r:embed="rId2"/>
              </a:buBlip>
            </a:pPr>
            <a:r>
              <a:rPr lang="es-AR" sz="2800" b="1" smtClean="0">
                <a:solidFill>
                  <a:srgbClr val="FFFFFF"/>
                </a:solidFill>
                <a:latin typeface="Constantia" pitchFamily="18" charset="0"/>
              </a:rPr>
              <a:t>La incorporación de laicos varones.</a:t>
            </a:r>
          </a:p>
          <a:p>
            <a:pPr algn="just" eaLnBrk="1" hangingPunct="1">
              <a:buFontTx/>
              <a:buBlip>
                <a:blip r:embed="rId2"/>
              </a:buBlip>
            </a:pPr>
            <a:r>
              <a:rPr lang="es-AR" sz="2800" b="1" smtClean="0">
                <a:solidFill>
                  <a:srgbClr val="FFFFFF"/>
                </a:solidFill>
                <a:latin typeface="Constantia" pitchFamily="18" charset="0"/>
              </a:rPr>
              <a:t>La creación de talleres para enseñar oficios (carpintería, electricidad,…), en el Barrio Virgen de Lourdes.</a:t>
            </a:r>
            <a:endParaRPr lang="es-ES" sz="2800" b="1" smtClean="0">
              <a:solidFill>
                <a:srgbClr val="FFFFFF"/>
              </a:solidFill>
              <a:latin typeface="Constantia" pitchFamily="18" charset="0"/>
            </a:endParaRP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42863"/>
            <a:ext cx="6508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75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3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  <p:bldP spid="7270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25" y="38100"/>
            <a:ext cx="6508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Rot="1" noChangeArrowheads="1"/>
          </p:cNvSpPr>
          <p:nvPr/>
        </p:nvSpPr>
        <p:spPr bwMode="auto">
          <a:xfrm>
            <a:off x="1331913" y="1773238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s-AR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s-AR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s-AR" sz="2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</a:t>
            </a:r>
            <a:r>
              <a:rPr lang="es-AR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 que nosotros queremos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s-AR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</a:t>
            </a:r>
            <a:r>
              <a:rPr lang="es-AR" sz="2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</a:t>
            </a:r>
            <a:r>
              <a:rPr lang="es-AR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dorado Señor Jesús,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s-AR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es-AR" sz="2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I</a:t>
            </a:r>
            <a:r>
              <a:rPr lang="es-AR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nundes nuestras vidas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s-AR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</a:t>
            </a:r>
            <a:r>
              <a:rPr lang="es-AR" sz="2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</a:t>
            </a:r>
            <a:r>
              <a:rPr lang="es-AR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on tu Amor y con tu Luz.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s-AR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</a:t>
            </a:r>
            <a:r>
              <a:rPr lang="es-AR" sz="2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</a:t>
            </a:r>
            <a:r>
              <a:rPr lang="es-AR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rienta nuestros pasos,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s-AR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</a:t>
            </a:r>
            <a:r>
              <a:rPr lang="es-AR" sz="2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</a:t>
            </a:r>
            <a:r>
              <a:rPr lang="es-AR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antifica nuestra misión.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endParaRPr lang="es-AR" sz="2000" b="1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s-AR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</a:t>
            </a:r>
            <a:r>
              <a:rPr lang="es-AR" sz="2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</a:t>
            </a:r>
            <a:r>
              <a:rPr lang="es-AR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ás, si el cansancio nos domina,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s-AR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</a:t>
            </a:r>
            <a:r>
              <a:rPr lang="es-AR" sz="32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</a:t>
            </a:r>
            <a:r>
              <a:rPr lang="es-AR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nfúndenos fuerzas Señor, así,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s-AR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</a:t>
            </a:r>
            <a:r>
              <a:rPr lang="es-AR" sz="32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</a:t>
            </a:r>
            <a:r>
              <a:rPr lang="es-AR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ada hermano nuestro podrá conocerte mejor</a:t>
            </a:r>
            <a:r>
              <a:rPr lang="es-A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Tx/>
              <a:buChar char="•"/>
              <a:defRPr/>
            </a:pPr>
            <a:endParaRPr lang="es-AR" b="1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Tx/>
              <a:buChar char="•"/>
              <a:defRPr/>
            </a:pPr>
            <a:endParaRPr lang="es-ES" sz="2800" b="1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9463" name="Picture 4" descr="9377~Manos-orando-Posters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1863" y="620713"/>
            <a:ext cx="2506662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  <p:sndAc>
      <p:stSnd loop="1">
        <p:snd r:embed="rId2" name="musica clasica beethoven - himno de la alegria19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300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300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300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nhgut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3" name="Picture 3" descr="83B2186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333375"/>
            <a:ext cx="3214688" cy="440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4" name="WordArt 4"/>
          <p:cNvSpPr>
            <a:spLocks noChangeArrowheads="1" noChangeShapeType="1" noTextEdit="1"/>
          </p:cNvSpPr>
          <p:nvPr/>
        </p:nvSpPr>
        <p:spPr bwMode="auto">
          <a:xfrm>
            <a:off x="179388" y="4508500"/>
            <a:ext cx="5184775" cy="2857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latin typeface="Impact"/>
              </a:rPr>
              <a:t>Como Ella, queremos  caminar</a:t>
            </a:r>
          </a:p>
          <a:p>
            <a:pPr algn="ctr"/>
            <a:r>
              <a:rPr lang="es-ES" sz="3600" kern="1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latin typeface="Impact"/>
              </a:rPr>
              <a:t>por la vida generando</a:t>
            </a:r>
          </a:p>
          <a:p>
            <a:pPr algn="ctr"/>
            <a:r>
              <a:rPr lang="es-ES" sz="3600" kern="1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latin typeface="Impact"/>
              </a:rPr>
              <a:t>esperanza.</a:t>
            </a:r>
          </a:p>
          <a:p>
            <a:pPr algn="ctr"/>
            <a:endParaRPr lang="en-US" sz="3600" kern="10">
              <a:ln w="19050">
                <a:solidFill>
                  <a:srgbClr val="00008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latin typeface="Impact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6156325" y="5949950"/>
            <a:ext cx="215900" cy="1444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s-ES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20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62" name="Picture 38" descr="LOGO_ANTARTICO_MARAMBIO"/>
          <p:cNvPicPr>
            <a:picLocks noChangeAspect="1" noChangeArrowheads="1"/>
          </p:cNvPicPr>
          <p:nvPr/>
        </p:nvPicPr>
        <p:blipFill>
          <a:blip r:embed="rId2"/>
          <a:srcRect l="9628" t="6784" r="9628" b="6784"/>
          <a:stretch>
            <a:fillRect/>
          </a:stretch>
        </p:blipFill>
        <p:spPr bwMode="auto">
          <a:xfrm>
            <a:off x="3924300" y="4508500"/>
            <a:ext cx="15843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7" name="Picture 13" descr="525379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573406">
            <a:off x="1908175" y="4724400"/>
            <a:ext cx="2017713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1" name="Picture 37" descr="gal_25352269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175" y="2636838"/>
            <a:ext cx="2209800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cabecera"/>
          <p:cNvPicPr>
            <a:picLocks noChangeAspect="1" noChangeArrowheads="1"/>
          </p:cNvPicPr>
          <p:nvPr/>
        </p:nvPicPr>
        <p:blipFill>
          <a:blip r:embed="rId5"/>
          <a:srcRect l="20726"/>
          <a:stretch>
            <a:fillRect/>
          </a:stretch>
        </p:blipFill>
        <p:spPr bwMode="auto">
          <a:xfrm>
            <a:off x="900113" y="0"/>
            <a:ext cx="8243887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0" name="Picture 16" descr="Perito_Moreno_Glacier_Patagonia_Argentina_Luca_Galuzzi_200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372462">
            <a:off x="250825" y="4221163"/>
            <a:ext cx="201612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41" name="Text Box 17"/>
          <p:cNvSpPr txBox="1">
            <a:spLocks noChangeArrowheads="1"/>
          </p:cNvSpPr>
          <p:nvPr/>
        </p:nvSpPr>
        <p:spPr bwMode="auto">
          <a:xfrm>
            <a:off x="2700338" y="1603375"/>
            <a:ext cx="254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sz="2400" b="1">
                <a:solidFill>
                  <a:srgbClr val="FFFFFF"/>
                </a:solidFill>
                <a:latin typeface="Constantia" pitchFamily="18" charset="0"/>
              </a:rPr>
              <a:t>Desde el Norte…</a:t>
            </a:r>
            <a:endParaRPr lang="es-ES" sz="2400" b="1">
              <a:solidFill>
                <a:srgbClr val="FFFFFF"/>
              </a:solidFill>
              <a:latin typeface="Constantia" pitchFamily="18" charset="0"/>
            </a:endParaRPr>
          </a:p>
        </p:txBody>
      </p:sp>
      <p:pic>
        <p:nvPicPr>
          <p:cNvPr id="12296" name="Picture 18" descr="cabecera"/>
          <p:cNvPicPr>
            <a:picLocks noChangeAspect="1" noChangeArrowheads="1"/>
          </p:cNvPicPr>
          <p:nvPr/>
        </p:nvPicPr>
        <p:blipFill>
          <a:blip r:embed="rId5"/>
          <a:srcRect l="20726"/>
          <a:stretch>
            <a:fillRect/>
          </a:stretch>
        </p:blipFill>
        <p:spPr bwMode="auto">
          <a:xfrm>
            <a:off x="900113" y="0"/>
            <a:ext cx="8243887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21" descr="cabecera"/>
          <p:cNvPicPr>
            <a:picLocks noChangeAspect="1" noChangeArrowheads="1"/>
          </p:cNvPicPr>
          <p:nvPr/>
        </p:nvPicPr>
        <p:blipFill>
          <a:blip r:embed="rId5"/>
          <a:srcRect l="20726"/>
          <a:stretch>
            <a:fillRect/>
          </a:stretch>
        </p:blipFill>
        <p:spPr bwMode="auto">
          <a:xfrm>
            <a:off x="900113" y="0"/>
            <a:ext cx="8243887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9" name="Picture 25" descr="cabecera"/>
          <p:cNvPicPr>
            <a:picLocks noChangeAspect="1" noChangeArrowheads="1"/>
          </p:cNvPicPr>
          <p:nvPr/>
        </p:nvPicPr>
        <p:blipFill>
          <a:blip r:embed="rId5"/>
          <a:srcRect l="20726"/>
          <a:stretch>
            <a:fillRect/>
          </a:stretch>
        </p:blipFill>
        <p:spPr bwMode="auto">
          <a:xfrm>
            <a:off x="900113" y="0"/>
            <a:ext cx="8243887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7" name="Picture 33" descr="ANd9GcRSyX89y5D2exFUJE5IY3BUfpOZ2GZIlhzHHaaGOPAtBk4vZ6gBtw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24075" y="2276475"/>
            <a:ext cx="2135188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8" name="Picture 34" descr="cerro_juju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8313" y="1773238"/>
            <a:ext cx="2151062" cy="153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59" name="Text Box 35"/>
          <p:cNvSpPr txBox="1">
            <a:spLocks noChangeArrowheads="1"/>
          </p:cNvSpPr>
          <p:nvPr/>
        </p:nvSpPr>
        <p:spPr bwMode="auto">
          <a:xfrm>
            <a:off x="2411413" y="3933825"/>
            <a:ext cx="1304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sz="2400" b="1">
                <a:solidFill>
                  <a:srgbClr val="FFFFFF"/>
                </a:solidFill>
                <a:latin typeface="Constantia" pitchFamily="18" charset="0"/>
              </a:rPr>
              <a:t>… al Sur</a:t>
            </a:r>
            <a:endParaRPr lang="es-ES" sz="2400" b="1">
              <a:solidFill>
                <a:srgbClr val="FFFFFF"/>
              </a:solidFill>
              <a:latin typeface="Constantia" pitchFamily="18" charset="0"/>
            </a:endParaRPr>
          </a:p>
        </p:txBody>
      </p:sp>
      <p:pic>
        <p:nvPicPr>
          <p:cNvPr id="77860" name="Picture 36" descr="formosa-irupe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35600" y="1700213"/>
            <a:ext cx="2166938" cy="142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8" name="Picture 14" descr="argentina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64388" y="2133600"/>
            <a:ext cx="1979612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3" name="Picture 39" descr="percurso-puertomadryn"/>
          <p:cNvPicPr>
            <a:picLocks noChangeAspect="1" noChangeArrowheads="1"/>
          </p:cNvPicPr>
          <p:nvPr/>
        </p:nvPicPr>
        <p:blipFill>
          <a:blip r:embed="rId11"/>
          <a:srcRect l="13145" t="771" r="14082" b="7108"/>
          <a:stretch>
            <a:fillRect/>
          </a:stretch>
        </p:blipFill>
        <p:spPr bwMode="auto">
          <a:xfrm rot="1044794">
            <a:off x="5508625" y="4941888"/>
            <a:ext cx="2016125" cy="151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5" name="Picture 11" descr="Satellite_Image_Photo_The_Falkland_Islands_Argentina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936451">
            <a:off x="6732588" y="4149725"/>
            <a:ext cx="21971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8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77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778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778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77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77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1000"/>
                                        <p:tgtEl>
                                          <p:spTgt spid="77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77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5" dur="1000"/>
                                        <p:tgtEl>
                                          <p:spTgt spid="77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1000"/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10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77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41" grpId="0"/>
      <p:bldP spid="778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09" name="Picture 21" descr="VILLA CARLOS PA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475" y="4816475"/>
            <a:ext cx="2824163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/>
          </a:p>
        </p:txBody>
      </p:sp>
      <p:pic>
        <p:nvPicPr>
          <p:cNvPr id="89093" name="Picture 5" descr="915735748_5ab6110b9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1844675"/>
            <a:ext cx="2824163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4" name="Picture 6" descr="cabecera"/>
          <p:cNvPicPr>
            <a:picLocks noChangeAspect="1" noChangeArrowheads="1"/>
          </p:cNvPicPr>
          <p:nvPr/>
        </p:nvPicPr>
        <p:blipFill>
          <a:blip r:embed="rId4"/>
          <a:srcRect l="20726"/>
          <a:stretch>
            <a:fillRect/>
          </a:stretch>
        </p:blipFill>
        <p:spPr bwMode="auto">
          <a:xfrm>
            <a:off x="900113" y="0"/>
            <a:ext cx="8243887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6" name="Picture 8" descr="CORDILLERA DE LOS ANDES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213" y="1989138"/>
            <a:ext cx="2520950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7" name="Text Box 9"/>
          <p:cNvSpPr txBox="1">
            <a:spLocks noChangeArrowheads="1"/>
          </p:cNvSpPr>
          <p:nvPr/>
        </p:nvSpPr>
        <p:spPr bwMode="auto">
          <a:xfrm>
            <a:off x="755650" y="1592263"/>
            <a:ext cx="17319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sz="2400" b="1">
                <a:solidFill>
                  <a:srgbClr val="FFFFFF"/>
                </a:solidFill>
                <a:latin typeface="Constantia" pitchFamily="18" charset="0"/>
              </a:rPr>
              <a:t>De Oeste…</a:t>
            </a:r>
            <a:endParaRPr lang="es-ES" sz="2400" b="1">
              <a:solidFill>
                <a:srgbClr val="FFFFFF"/>
              </a:solidFill>
              <a:latin typeface="Constantia" pitchFamily="18" charset="0"/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6516688" y="1700213"/>
            <a:ext cx="2627312" cy="2520950"/>
            <a:chOff x="4105" y="1071"/>
            <a:chExt cx="1655" cy="1588"/>
          </a:xfrm>
        </p:grpSpPr>
        <p:pic>
          <p:nvPicPr>
            <p:cNvPr id="13327" name="Picture 7" descr="20090202Buenos%20Aires%20-%20Argentina"/>
            <p:cNvPicPr>
              <a:picLocks noChangeAspect="1" noChangeArrowheads="1"/>
            </p:cNvPicPr>
            <p:nvPr/>
          </p:nvPicPr>
          <p:blipFill>
            <a:blip r:embed="rId6"/>
            <a:srcRect l="8640" b="13365"/>
            <a:stretch>
              <a:fillRect/>
            </a:stretch>
          </p:blipFill>
          <p:spPr bwMode="auto">
            <a:xfrm>
              <a:off x="4586" y="1298"/>
              <a:ext cx="1174" cy="1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8" name="Picture 4" descr="TANGO AR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105" y="1071"/>
              <a:ext cx="711" cy="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9100" name="Picture 12" descr="colonia-de-lobos-marino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43663" y="5219700"/>
            <a:ext cx="218757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02" name="Picture 14" descr="BARILOCHE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3644900"/>
            <a:ext cx="2532063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04" name="Picture 16" descr="MENDOZA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31913" y="4913313"/>
            <a:ext cx="1762125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07" name="Picture 19" descr="BS AS MAR DEL PLATA"/>
          <p:cNvPicPr>
            <a:picLocks noChangeAspect="1" noChangeArrowheads="1"/>
          </p:cNvPicPr>
          <p:nvPr/>
        </p:nvPicPr>
        <p:blipFill>
          <a:blip r:embed="rId11"/>
          <a:srcRect l="4665" t="12448" r="2357" b="3830"/>
          <a:stretch>
            <a:fillRect/>
          </a:stretch>
        </p:blipFill>
        <p:spPr bwMode="auto">
          <a:xfrm>
            <a:off x="6659563" y="3860800"/>
            <a:ext cx="248443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08" name="Text Box 20"/>
          <p:cNvSpPr txBox="1">
            <a:spLocks noChangeArrowheads="1"/>
          </p:cNvSpPr>
          <p:nvPr/>
        </p:nvSpPr>
        <p:spPr bwMode="auto">
          <a:xfrm>
            <a:off x="7747000" y="1592263"/>
            <a:ext cx="1328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sz="2400" b="1">
                <a:solidFill>
                  <a:srgbClr val="FFFFFF"/>
                </a:solidFill>
                <a:latin typeface="Constantia" pitchFamily="18" charset="0"/>
              </a:rPr>
              <a:t>… a Este</a:t>
            </a:r>
            <a:endParaRPr lang="es-ES" sz="2400" b="1">
              <a:solidFill>
                <a:srgbClr val="FFFFFF"/>
              </a:solidFill>
              <a:latin typeface="Constantia" pitchFamily="18" charset="0"/>
            </a:endParaRPr>
          </a:p>
        </p:txBody>
      </p:sp>
      <p:pic>
        <p:nvPicPr>
          <p:cNvPr id="89103" name="Picture 15" descr="ROSARIO MONUMENTO A LA BANDERA"/>
          <p:cNvPicPr>
            <a:picLocks noChangeAspect="1" noChangeArrowheads="1"/>
          </p:cNvPicPr>
          <p:nvPr/>
        </p:nvPicPr>
        <p:blipFill>
          <a:blip r:embed="rId12"/>
          <a:srcRect r="14000" b="8269"/>
          <a:stretch>
            <a:fillRect/>
          </a:stretch>
        </p:blipFill>
        <p:spPr bwMode="auto">
          <a:xfrm>
            <a:off x="4140200" y="3141663"/>
            <a:ext cx="177641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9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9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9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9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9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9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9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9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9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9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9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9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9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9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9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9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9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9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9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9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0"/>
                            </p:stCondLst>
                            <p:childTnLst>
                              <p:par>
                                <p:cTn id="8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9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7" grpId="0"/>
      <p:bldP spid="8910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ChangeArrowheads="1"/>
          </p:cNvSpPr>
          <p:nvPr/>
        </p:nvSpPr>
        <p:spPr bwMode="auto">
          <a:xfrm>
            <a:off x="8101013" y="5805488"/>
            <a:ext cx="215900" cy="144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endParaRPr lang="es-ES_tradnl" sz="240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14339" name="Picture 2" descr="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9" name="Picture 7" descr="TUCUMAN MAP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4388" y="0"/>
            <a:ext cx="1979612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4" name="Picture 12" descr="TUCUMAN SP DE 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437063"/>
            <a:ext cx="2484438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8" name="Picture 16" descr="TUCUMAN TAFI DEL VALL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04025" y="1916113"/>
            <a:ext cx="233997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9" name="Picture 17" descr="TUCUMAN VIST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31913" y="0"/>
            <a:ext cx="2243137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5" name="Picture 19" descr="http://t3.gstatic.com/images?q=tbn:ANd9GcS3KpU55vQeFNzeSzKAu0nRBywd2H_ibgb2Ul8usaeAX8vQWeR78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79838" y="3644900"/>
            <a:ext cx="183038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7" name="Picture 21" descr="http://saltanoticiassalta.com/UserFiles/Image/CASA%20de%20tucuman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68538" y="4960938"/>
            <a:ext cx="2303462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1" name="Picture 9" descr="TUCUMAN FRUTILLA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680981">
            <a:off x="5627688" y="2474913"/>
            <a:ext cx="13684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17 Imagen" descr="FOLKLOR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02475" y="3789363"/>
            <a:ext cx="2041525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2" name="Picture 10" descr="TUCUMAN CRISTO REDENTO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1335088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3" name="Picture 11" descr="TUCUMAN CATEDRAL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2060575"/>
            <a:ext cx="2411413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8" name="WordArt 4"/>
          <p:cNvSpPr>
            <a:spLocks noChangeArrowheads="1" noChangeShapeType="1" noTextEdit="1"/>
          </p:cNvSpPr>
          <p:nvPr/>
        </p:nvSpPr>
        <p:spPr bwMode="auto">
          <a:xfrm>
            <a:off x="2555875" y="763588"/>
            <a:ext cx="4537075" cy="5048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kern="10">
                <a:ln w="28575">
                  <a:solidFill>
                    <a:schemeClr val="bg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8D9FA"/>
                    </a:gs>
                    <a:gs pos="50000">
                      <a:srgbClr val="FFFFFF"/>
                    </a:gs>
                    <a:gs pos="100000">
                      <a:srgbClr val="A8D9FA"/>
                    </a:gs>
                  </a:gsLst>
                  <a:lin ang="5400000" scaled="1"/>
                </a:gradFill>
                <a:latin typeface="Comic Sans MS"/>
              </a:rPr>
              <a:t>TUCUMÁN</a:t>
            </a:r>
          </a:p>
        </p:txBody>
      </p:sp>
      <p:pic>
        <p:nvPicPr>
          <p:cNvPr id="85011" name="Picture 19" descr="ANd9GcSLWFu9oJFr8eddBgHJz1yuO6xmJM4IiDE4ZRY7tRViQo_u853U4Q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-1272842">
            <a:off x="1835150" y="2492375"/>
            <a:ext cx="2179638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12" name="Picture 20" descr="TUCUMAN YERBA BUENA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72000" y="4970463"/>
            <a:ext cx="2520950" cy="188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067175" y="1557338"/>
            <a:ext cx="1403350" cy="2087562"/>
          </a:xfrm>
          <a:prstGeom prst="rect">
            <a:avLst/>
          </a:prstGeom>
          <a:noFill/>
          <a:ln w="76200">
            <a:pattFill prst="dkUpDiag">
              <a:fgClr>
                <a:srgbClr val="A8D9FA"/>
              </a:fgClr>
              <a:bgClr>
                <a:schemeClr val="tx1"/>
              </a:bgClr>
            </a:pattFill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5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5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5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85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6924675" y="2035175"/>
            <a:ext cx="2339975" cy="36671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b="1">
                <a:latin typeface="Constantia" pitchFamily="18" charset="0"/>
              </a:rPr>
              <a:t>Colegio San José</a:t>
            </a:r>
            <a:endParaRPr lang="es-ES" b="1">
              <a:latin typeface="Constantia" pitchFamily="18" charset="0"/>
            </a:endParaRPr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6683375" y="3284538"/>
            <a:ext cx="2281238" cy="64135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b="1">
                <a:latin typeface="Constantia" pitchFamily="18" charset="0"/>
              </a:rPr>
              <a:t>Hogar La Inmaculada</a:t>
            </a:r>
            <a:endParaRPr lang="es-ES" b="1">
              <a:latin typeface="Constantia" pitchFamily="18" charset="0"/>
            </a:endParaRPr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900113" y="2060575"/>
            <a:ext cx="2914650" cy="435451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>
                <a:solidFill>
                  <a:srgbClr val="FFFFFF"/>
                </a:solidFill>
                <a:latin typeface="Constantia" pitchFamily="18" charset="0"/>
              </a:rPr>
              <a:t>-</a:t>
            </a:r>
            <a:r>
              <a:rPr lang="es-MX" b="1">
                <a:solidFill>
                  <a:srgbClr val="FFFFFF"/>
                </a:solidFill>
                <a:latin typeface="Constantia" pitchFamily="18" charset="0"/>
              </a:rPr>
              <a:t>Jardín Marisú</a:t>
            </a:r>
          </a:p>
          <a:p>
            <a:pPr>
              <a:spcBef>
                <a:spcPct val="50000"/>
              </a:spcBef>
            </a:pPr>
            <a:r>
              <a:rPr lang="es-MX" b="1">
                <a:solidFill>
                  <a:srgbClr val="FFFFFF"/>
                </a:solidFill>
                <a:latin typeface="Constantia" pitchFamily="18" charset="0"/>
              </a:rPr>
              <a:t>-Colegio Guillermina</a:t>
            </a:r>
          </a:p>
          <a:p>
            <a:pPr>
              <a:spcBef>
                <a:spcPct val="50000"/>
              </a:spcBef>
            </a:pPr>
            <a:r>
              <a:rPr lang="es-MX" b="1">
                <a:solidFill>
                  <a:srgbClr val="FFFFFF"/>
                </a:solidFill>
                <a:latin typeface="Constantia" pitchFamily="18" charset="0"/>
              </a:rPr>
              <a:t>-Casa Cuna</a:t>
            </a:r>
          </a:p>
          <a:p>
            <a:pPr>
              <a:spcBef>
                <a:spcPct val="50000"/>
              </a:spcBef>
            </a:pPr>
            <a:r>
              <a:rPr lang="es-MX" b="1">
                <a:solidFill>
                  <a:srgbClr val="FFFFFF"/>
                </a:solidFill>
                <a:latin typeface="Constantia" pitchFamily="18" charset="0"/>
              </a:rPr>
              <a:t>-Centro de Alfabetización: María Inmaculada</a:t>
            </a:r>
          </a:p>
          <a:p>
            <a:pPr>
              <a:spcBef>
                <a:spcPct val="50000"/>
              </a:spcBef>
            </a:pPr>
            <a:r>
              <a:rPr lang="es-MX" b="1">
                <a:solidFill>
                  <a:srgbClr val="FFFFFF"/>
                </a:solidFill>
                <a:latin typeface="Constantia" pitchFamily="18" charset="0"/>
              </a:rPr>
              <a:t>-Misión Emaús Concepcionista</a:t>
            </a:r>
          </a:p>
          <a:p>
            <a:pPr>
              <a:spcBef>
                <a:spcPct val="50000"/>
              </a:spcBef>
            </a:pPr>
            <a:r>
              <a:rPr lang="es-MX" b="1">
                <a:solidFill>
                  <a:srgbClr val="FFFFFF"/>
                </a:solidFill>
                <a:latin typeface="Constantia" pitchFamily="18" charset="0"/>
              </a:rPr>
              <a:t>-Curia Provincial</a:t>
            </a:r>
          </a:p>
          <a:p>
            <a:pPr>
              <a:spcBef>
                <a:spcPct val="50000"/>
              </a:spcBef>
            </a:pPr>
            <a:r>
              <a:rPr lang="es-MX" b="1">
                <a:solidFill>
                  <a:srgbClr val="FFFFFF"/>
                </a:solidFill>
                <a:latin typeface="Constantia" pitchFamily="18" charset="0"/>
              </a:rPr>
              <a:t>-Centro Pastoral Concepcionista</a:t>
            </a:r>
          </a:p>
          <a:p>
            <a:pPr>
              <a:spcBef>
                <a:spcPct val="50000"/>
              </a:spcBef>
            </a:pPr>
            <a:endParaRPr lang="es-ES" b="1">
              <a:solidFill>
                <a:srgbClr val="FFFFFF"/>
              </a:solidFill>
              <a:latin typeface="Constantia" pitchFamily="18" charset="0"/>
            </a:endParaRPr>
          </a:p>
        </p:txBody>
      </p:sp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4">
            <a:lum bright="20000"/>
          </a:blip>
          <a:srcRect/>
          <a:stretch>
            <a:fillRect/>
          </a:stretch>
        </p:blipFill>
        <p:spPr bwMode="auto">
          <a:xfrm>
            <a:off x="4140200" y="1916113"/>
            <a:ext cx="2184400" cy="397351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74759" name="WordArt 8"/>
          <p:cNvSpPr>
            <a:spLocks noChangeArrowheads="1" noChangeShapeType="1" noTextEdit="1"/>
          </p:cNvSpPr>
          <p:nvPr/>
        </p:nvSpPr>
        <p:spPr bwMode="auto">
          <a:xfrm>
            <a:off x="1547813" y="692150"/>
            <a:ext cx="6932612" cy="427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19050">
                  <a:noFill/>
                  <a:round/>
                  <a:headEnd/>
                  <a:tailEnd/>
                </a:ln>
                <a:solidFill>
                  <a:srgbClr val="21B2C9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LAS MIC EN ARGENTINA</a:t>
            </a:r>
          </a:p>
        </p:txBody>
      </p:sp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4800600" y="5949950"/>
            <a:ext cx="4343400" cy="366713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b="1">
                <a:latin typeface="Constantia" pitchFamily="18" charset="0"/>
              </a:rPr>
              <a:t>Nazaret Concepcionista</a:t>
            </a:r>
            <a:endParaRPr lang="es-ES" b="1">
              <a:latin typeface="Constantia" pitchFamily="18" charset="0"/>
            </a:endParaRPr>
          </a:p>
        </p:txBody>
      </p:sp>
      <p:sp>
        <p:nvSpPr>
          <p:cNvPr id="106505" name="Line 9"/>
          <p:cNvSpPr>
            <a:spLocks noChangeShapeType="1"/>
          </p:cNvSpPr>
          <p:nvPr/>
        </p:nvSpPr>
        <p:spPr bwMode="auto">
          <a:xfrm flipH="1">
            <a:off x="3132138" y="2492375"/>
            <a:ext cx="1692275" cy="360363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rot="1318898" flipV="1">
            <a:off x="5470525" y="1916113"/>
            <a:ext cx="1439863" cy="588962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6508" name="Line 12"/>
          <p:cNvSpPr>
            <a:spLocks noChangeShapeType="1"/>
          </p:cNvSpPr>
          <p:nvPr/>
        </p:nvSpPr>
        <p:spPr bwMode="auto">
          <a:xfrm>
            <a:off x="5435600" y="3573463"/>
            <a:ext cx="1120775" cy="76200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6509" name="Line 13"/>
          <p:cNvSpPr>
            <a:spLocks noChangeShapeType="1"/>
          </p:cNvSpPr>
          <p:nvPr/>
        </p:nvSpPr>
        <p:spPr bwMode="auto">
          <a:xfrm>
            <a:off x="5003800" y="3119438"/>
            <a:ext cx="792163" cy="2881312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/>
            <a:tailEnd type="triangle" w="med" len="med"/>
          </a:ln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06511" name="Rectangle 15"/>
          <p:cNvSpPr>
            <a:spLocks noChangeArrowheads="1"/>
          </p:cNvSpPr>
          <p:nvPr/>
        </p:nvSpPr>
        <p:spPr bwMode="auto">
          <a:xfrm>
            <a:off x="6732588" y="4868863"/>
            <a:ext cx="215900" cy="144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s-ES">
              <a:latin typeface="Constantia" pitchFamily="18" charset="0"/>
            </a:endParaRPr>
          </a:p>
        </p:txBody>
      </p:sp>
      <p:pic>
        <p:nvPicPr>
          <p:cNvPr id="1537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" y="57150"/>
            <a:ext cx="6508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  <p:sndAc>
      <p:stSnd>
        <p:snd r:embed="rId3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4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6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6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6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4800"/>
                                        <p:tgtEl>
                                          <p:spTgt spid="106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8" grpId="0"/>
      <p:bldP spid="106499" grpId="0"/>
      <p:bldP spid="106500" grpId="0"/>
      <p:bldP spid="74759" grpId="0" animBg="1"/>
      <p:bldP spid="106501" grpId="0"/>
      <p:bldP spid="106505" grpId="0" animBg="1"/>
      <p:bldP spid="106506" grpId="0" animBg="1"/>
      <p:bldP spid="106508" grpId="0" animBg="1"/>
      <p:bldP spid="106509" grpId="0" animBg="1"/>
      <p:bldP spid="1065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>
            <a:spLocks noChangeArrowheads="1"/>
          </p:cNvSpPr>
          <p:nvPr/>
        </p:nvSpPr>
        <p:spPr bwMode="auto">
          <a:xfrm>
            <a:off x="900113" y="404813"/>
            <a:ext cx="4248150" cy="158432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400" b="1">
                <a:solidFill>
                  <a:srgbClr val="FFFFFF"/>
                </a:solidFill>
                <a:latin typeface="Constantia" pitchFamily="18" charset="0"/>
              </a:rPr>
              <a:t>… “Sentimos la alegría de ser discípulos</a:t>
            </a:r>
          </a:p>
          <a:p>
            <a:pPr algn="ctr"/>
            <a:r>
              <a:rPr lang="es-ES" sz="2400" b="1">
                <a:solidFill>
                  <a:srgbClr val="FFFFFF"/>
                </a:solidFill>
                <a:latin typeface="Constantia" pitchFamily="18" charset="0"/>
              </a:rPr>
              <a:t>Del Señor y de haber sido enviados con el tesoro del Evangelio …”</a:t>
            </a:r>
          </a:p>
          <a:p>
            <a:pPr algn="r"/>
            <a:r>
              <a:rPr lang="es-AR" b="1">
                <a:solidFill>
                  <a:srgbClr val="FFFFFF"/>
                </a:solidFill>
                <a:latin typeface="Constantia" pitchFamily="18" charset="0"/>
              </a:rPr>
              <a:t>Aparecida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3160" y="2720005"/>
            <a:ext cx="3353921" cy="2882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4572000" y="3860800"/>
            <a:ext cx="4248150" cy="158432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400" b="1">
                <a:solidFill>
                  <a:srgbClr val="FFFFFF"/>
                </a:solidFill>
                <a:latin typeface="Constantia" pitchFamily="18" charset="0"/>
              </a:rPr>
              <a:t>Tejiendo lazos de Unidad y Fraternidad, Alimentando la Esperanza de hacer realidad el Proyecto de Salvación y de Felicidad de Dios Padre</a:t>
            </a:r>
            <a:endParaRPr lang="es-AR" sz="2400" b="1">
              <a:solidFill>
                <a:srgbClr val="FFFFFF"/>
              </a:solidFill>
              <a:latin typeface="Constantia" pitchFamily="18" charset="0"/>
            </a:endParaRP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25" y="38100"/>
            <a:ext cx="6508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1" descr="5285130-manos-que-rezan-en-grandes-biblia-abierta-con-prayer-bead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5600" y="260350"/>
            <a:ext cx="3492500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>
            <a:spLocks noChangeArrowheads="1"/>
          </p:cNvSpPr>
          <p:nvPr/>
        </p:nvSpPr>
        <p:spPr bwMode="auto">
          <a:xfrm>
            <a:off x="1042988" y="2349500"/>
            <a:ext cx="4392612" cy="151288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just"/>
            <a:r>
              <a:rPr lang="es-ES" sz="2400" b="1" i="1">
                <a:solidFill>
                  <a:srgbClr val="FFFFFF"/>
                </a:solidFill>
                <a:latin typeface="Constantia" pitchFamily="18" charset="0"/>
              </a:rPr>
              <a:t> “</a:t>
            </a:r>
            <a:r>
              <a:rPr lang="es-ES" sz="2000" b="1" i="1">
                <a:solidFill>
                  <a:srgbClr val="FFFFFF"/>
                </a:solidFill>
                <a:latin typeface="Constantia" pitchFamily="18" charset="0"/>
              </a:rPr>
              <a:t>Desde los inicios de su obra Madre Alfonsa incorporó en ella a los laicos… Principales columnas donde se apoya el establecimiento, sostén de las clases pobres, huérfanas y recogidas… Reunía a las Señoras para formar una sociedad de Caridad.”</a:t>
            </a:r>
            <a:endParaRPr lang="es-AR" sz="2400" b="1" i="1">
              <a:solidFill>
                <a:srgbClr val="FFFFFF"/>
              </a:solidFill>
              <a:latin typeface="Constantia" pitchFamily="18" charset="0"/>
            </a:endParaRPr>
          </a:p>
        </p:txBody>
      </p:sp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1042988" y="4618038"/>
            <a:ext cx="8101012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ES" sz="2000" b="1">
                <a:solidFill>
                  <a:srgbClr val="FFFFFF"/>
                </a:solidFill>
                <a:latin typeface="Constantia" pitchFamily="18" charset="0"/>
              </a:rPr>
              <a:t>Todos formamos, con igual dignidad, el Pueblo Amado por Dios y, el llamado es a todos y a cada uno. No hay lugar para el ocio: tanto es el trabajo, que a todos nos espera el Señor en su viña. El “Dueño de Casa” repite con más fuerza su invitación…</a:t>
            </a:r>
          </a:p>
          <a:p>
            <a:pPr algn="ctr"/>
            <a:endParaRPr lang="es-AR" b="1">
              <a:solidFill>
                <a:srgbClr val="FFFFFF"/>
              </a:solidFill>
              <a:latin typeface="Constantia" pitchFamily="18" charset="0"/>
            </a:endParaRPr>
          </a:p>
          <a:p>
            <a:pPr algn="ctr"/>
            <a:r>
              <a:rPr lang="es-AR" sz="2000" b="1">
                <a:solidFill>
                  <a:srgbClr val="FFFFFF"/>
                </a:solidFill>
                <a:latin typeface="Constantia" pitchFamily="18" charset="0"/>
              </a:rPr>
              <a:t>“Id también vosotros a mi viña…”</a:t>
            </a:r>
          </a:p>
          <a:p>
            <a:pPr algn="r"/>
            <a:r>
              <a:rPr lang="es-AR" sz="2000" b="1">
                <a:solidFill>
                  <a:srgbClr val="FFFFFF"/>
                </a:solidFill>
                <a:latin typeface="Constantia" pitchFamily="18" charset="0"/>
              </a:rPr>
              <a:t>Mt. 20,4</a:t>
            </a:r>
            <a:endParaRPr lang="es-ES" sz="2000" b="1">
              <a:solidFill>
                <a:srgbClr val="FFFFFF"/>
              </a:solidFill>
              <a:latin typeface="Constantia" pitchFamily="18" charset="0"/>
            </a:endParaRPr>
          </a:p>
          <a:p>
            <a:pPr algn="just"/>
            <a:endParaRPr lang="es-ES" sz="2000" b="1">
              <a:solidFill>
                <a:srgbClr val="FFFFFF"/>
              </a:solidFill>
              <a:latin typeface="Constantia" pitchFamily="18" charset="0"/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979613" y="333375"/>
            <a:ext cx="56165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AR" sz="2400" b="1">
                <a:latin typeface="Comic Sans MS" pitchFamily="66" charset="0"/>
              </a:rPr>
              <a:t>ACTA I ASOCIACIÓN DE SEÑORAS JUNTA BENEFICENCIA</a:t>
            </a:r>
            <a:endParaRPr lang="es-ES" sz="2400" b="1">
              <a:latin typeface="Comic Sans MS" pitchFamily="66" charset="0"/>
            </a:endParaRP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5" y="71438"/>
            <a:ext cx="6508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5" y="50800"/>
            <a:ext cx="6508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f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4716" y="1202823"/>
            <a:ext cx="2290125" cy="3302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224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ompany Handbook">
  <a:themeElements>
    <a:clrScheme name="Company Handbook 1">
      <a:dk1>
        <a:srgbClr val="00354E"/>
      </a:dk1>
      <a:lt1>
        <a:srgbClr val="EAEAEA"/>
      </a:lt1>
      <a:dk2>
        <a:srgbClr val="006699"/>
      </a:dk2>
      <a:lt2>
        <a:srgbClr val="CCECFF"/>
      </a:lt2>
      <a:accent1>
        <a:srgbClr val="006699"/>
      </a:accent1>
      <a:accent2>
        <a:srgbClr val="6699FF"/>
      </a:accent2>
      <a:accent3>
        <a:srgbClr val="AAB8CA"/>
      </a:accent3>
      <a:accent4>
        <a:srgbClr val="C8C8C8"/>
      </a:accent4>
      <a:accent5>
        <a:srgbClr val="AAB8CA"/>
      </a:accent5>
      <a:accent6>
        <a:srgbClr val="5C8AE7"/>
      </a:accent6>
      <a:hlink>
        <a:srgbClr val="CCCCFF"/>
      </a:hlink>
      <a:folHlink>
        <a:srgbClr val="5E6FD4"/>
      </a:folHlink>
    </a:clrScheme>
    <a:fontScheme name="Company Handbook">
      <a:majorFont>
        <a:latin typeface="Arial Black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mpany Handbook 1">
        <a:dk1>
          <a:srgbClr val="00354E"/>
        </a:dk1>
        <a:lt1>
          <a:srgbClr val="EAEAEA"/>
        </a:lt1>
        <a:dk2>
          <a:srgbClr val="006699"/>
        </a:dk2>
        <a:lt2>
          <a:srgbClr val="CCECFF"/>
        </a:lt2>
        <a:accent1>
          <a:srgbClr val="006699"/>
        </a:accent1>
        <a:accent2>
          <a:srgbClr val="6699FF"/>
        </a:accent2>
        <a:accent3>
          <a:srgbClr val="AAB8CA"/>
        </a:accent3>
        <a:accent4>
          <a:srgbClr val="C8C8C8"/>
        </a:accent4>
        <a:accent5>
          <a:srgbClr val="AAB8CA"/>
        </a:accent5>
        <a:accent6>
          <a:srgbClr val="5C8AE7"/>
        </a:accent6>
        <a:hlink>
          <a:srgbClr val="CCCCFF"/>
        </a:hlink>
        <a:folHlink>
          <a:srgbClr val="5E6FD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ny Handbook 2">
        <a:dk1>
          <a:srgbClr val="000080"/>
        </a:dk1>
        <a:lt1>
          <a:srgbClr val="FFFFFF"/>
        </a:lt1>
        <a:dk2>
          <a:srgbClr val="3366CC"/>
        </a:dk2>
        <a:lt2>
          <a:srgbClr val="7A7C93"/>
        </a:lt2>
        <a:accent1>
          <a:srgbClr val="006699"/>
        </a:accent1>
        <a:accent2>
          <a:srgbClr val="6699FF"/>
        </a:accent2>
        <a:accent3>
          <a:srgbClr val="FFFFFF"/>
        </a:accent3>
        <a:accent4>
          <a:srgbClr val="00006C"/>
        </a:accent4>
        <a:accent5>
          <a:srgbClr val="AAB8CA"/>
        </a:accent5>
        <a:accent6>
          <a:srgbClr val="5C8AE7"/>
        </a:accent6>
        <a:hlink>
          <a:srgbClr val="9933FF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ny Handbook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969696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8B8B8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ny Handbook 4">
        <a:dk1>
          <a:srgbClr val="660066"/>
        </a:dk1>
        <a:lt1>
          <a:srgbClr val="EAEAEA"/>
        </a:lt1>
        <a:dk2>
          <a:srgbClr val="3366CC"/>
        </a:dk2>
        <a:lt2>
          <a:srgbClr val="7A7C93"/>
        </a:lt2>
        <a:accent1>
          <a:srgbClr val="00CCCC"/>
        </a:accent1>
        <a:accent2>
          <a:srgbClr val="CC66FF"/>
        </a:accent2>
        <a:accent3>
          <a:srgbClr val="F3F3F3"/>
        </a:accent3>
        <a:accent4>
          <a:srgbClr val="560056"/>
        </a:accent4>
        <a:accent5>
          <a:srgbClr val="AAE2E2"/>
        </a:accent5>
        <a:accent6>
          <a:srgbClr val="B95CE7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ny Handbook 5">
        <a:dk1>
          <a:srgbClr val="00354E"/>
        </a:dk1>
        <a:lt1>
          <a:srgbClr val="EAEAEA"/>
        </a:lt1>
        <a:dk2>
          <a:srgbClr val="6D67AA"/>
        </a:dk2>
        <a:lt2>
          <a:srgbClr val="CCCCFF"/>
        </a:lt2>
        <a:accent1>
          <a:srgbClr val="6600CC"/>
        </a:accent1>
        <a:accent2>
          <a:srgbClr val="9999FF"/>
        </a:accent2>
        <a:accent3>
          <a:srgbClr val="BAB8D2"/>
        </a:accent3>
        <a:accent4>
          <a:srgbClr val="C8C8C8"/>
        </a:accent4>
        <a:accent5>
          <a:srgbClr val="B8AAE2"/>
        </a:accent5>
        <a:accent6>
          <a:srgbClr val="8A8AE7"/>
        </a:accent6>
        <a:hlink>
          <a:srgbClr val="CCCCFF"/>
        </a:hlink>
        <a:folHlink>
          <a:srgbClr val="9D70B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ny Handbook 6">
        <a:dk1>
          <a:srgbClr val="003366"/>
        </a:dk1>
        <a:lt1>
          <a:srgbClr val="EAEAEA"/>
        </a:lt1>
        <a:dk2>
          <a:srgbClr val="009999"/>
        </a:dk2>
        <a:lt2>
          <a:srgbClr val="FFFFFF"/>
        </a:lt2>
        <a:accent1>
          <a:srgbClr val="008080"/>
        </a:accent1>
        <a:accent2>
          <a:srgbClr val="00CCCC"/>
        </a:accent2>
        <a:accent3>
          <a:srgbClr val="AACACA"/>
        </a:accent3>
        <a:accent4>
          <a:srgbClr val="C8C8C8"/>
        </a:accent4>
        <a:accent5>
          <a:srgbClr val="AAC0C0"/>
        </a:accent5>
        <a:accent6>
          <a:srgbClr val="00B9B9"/>
        </a:accent6>
        <a:hlink>
          <a:srgbClr val="A7DDE1"/>
        </a:hlink>
        <a:folHlink>
          <a:srgbClr val="FF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6_Flujo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7_Flujo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uj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uj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2186</TotalTime>
  <Words>1230</Words>
  <Application>Microsoft Office PowerPoint</Application>
  <PresentationFormat>Presentación en pantalla (4:3)</PresentationFormat>
  <Paragraphs>243</Paragraphs>
  <Slides>32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32</vt:i4>
      </vt:variant>
    </vt:vector>
  </HeadingPairs>
  <TitlesOfParts>
    <vt:vector size="44" baseType="lpstr">
      <vt:lpstr>Arial</vt:lpstr>
      <vt:lpstr>Arial Black</vt:lpstr>
      <vt:lpstr>Calibri</vt:lpstr>
      <vt:lpstr>Wingdings 2</vt:lpstr>
      <vt:lpstr>Times New Roman</vt:lpstr>
      <vt:lpstr>Constantia</vt:lpstr>
      <vt:lpstr>Comic Sans MS</vt:lpstr>
      <vt:lpstr>Symbol</vt:lpstr>
      <vt:lpstr>Wingdings</vt:lpstr>
      <vt:lpstr>Company Handbook</vt:lpstr>
      <vt:lpstr>6_Flujo</vt:lpstr>
      <vt:lpstr>7_Flujo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PASTORAL EDUCATIVA</vt:lpstr>
      <vt:lpstr>Diapositiva 17</vt:lpstr>
      <vt:lpstr>Diapositiva 18</vt:lpstr>
      <vt:lpstr>Diapositiva 19</vt:lpstr>
      <vt:lpstr>ACTIVIDADES</vt:lpstr>
      <vt:lpstr>ALUMNOS CAMINO DE PREPARACIÓN MISIONERA</vt:lpstr>
      <vt:lpstr>PROYECTO MISIONERO: JOVENES NUEVOS PARA UN MUNDO NUEVO  “NECESITAMOS TODAS LAS MANOS”</vt:lpstr>
      <vt:lpstr>Diapositiva 23</vt:lpstr>
      <vt:lpstr>Diapositiva 24</vt:lpstr>
      <vt:lpstr>Diapositiva 25</vt:lpstr>
      <vt:lpstr>PADRES</vt:lpstr>
      <vt:lpstr>Diapositiva 27</vt:lpstr>
      <vt:lpstr>CASA CUNA</vt:lpstr>
      <vt:lpstr>ACCIONES</vt:lpstr>
      <vt:lpstr>Que nos proponemos para el 2011</vt:lpstr>
      <vt:lpstr>Diapositiva 31</vt:lpstr>
      <vt:lpstr>Diapositiva 32</vt:lpstr>
    </vt:vector>
  </TitlesOfParts>
  <Company>Windows XP Colossus Edition 2 Reloaded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Colossus User</dc:creator>
  <cp:lastModifiedBy>Casa</cp:lastModifiedBy>
  <cp:revision>257</cp:revision>
  <dcterms:created xsi:type="dcterms:W3CDTF">2010-12-28T19:31:43Z</dcterms:created>
  <dcterms:modified xsi:type="dcterms:W3CDTF">2011-02-21T19:42:18Z</dcterms:modified>
</cp:coreProperties>
</file>