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66" r:id="rId2"/>
    <p:sldId id="265" r:id="rId3"/>
    <p:sldId id="269" r:id="rId4"/>
    <p:sldId id="271" r:id="rId5"/>
    <p:sldId id="268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86323" autoAdjust="0"/>
  </p:normalViewPr>
  <p:slideViewPr>
    <p:cSldViewPr>
      <p:cViewPr varScale="1">
        <p:scale>
          <a:sx n="67" d="100"/>
          <a:sy n="67" d="100"/>
        </p:scale>
        <p:origin x="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D772-75F3-46CF-9B1B-1CBEABB2F727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B5C6-0654-4770-8C38-83BCE84DE2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3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B5C6-0654-4770-8C38-83BCE84DE28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54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B5C6-0654-4770-8C38-83BCE84DE282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78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36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16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7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70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9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25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2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31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6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5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6790-1482-44CC-9AA4-9D63F6C32C6F}" type="datetimeFigureOut">
              <a:rPr lang="es-MX" smtClean="0"/>
              <a:t>30/07/2016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4EF0-411E-41A2-94F6-2F5FFA2F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84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06" y="1844824"/>
            <a:ext cx="3713163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1165">
            <a:off x="1433670" y="2248775"/>
            <a:ext cx="21812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74891"/>
            <a:ext cx="2485232" cy="165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55576" y="5085184"/>
            <a:ext cx="766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La semilla cayó en buena tierra, hoy como ayer estamos invitadas a cuidarla para que siga dando buenos frutos que nutran y fortalezcan  la vida y la esperanza del pueblo.</a:t>
            </a:r>
            <a:endParaRPr lang="es-MX" sz="2400" b="1" dirty="0">
              <a:solidFill>
                <a:prstClr val="black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8864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166 AÑOS COMPARTIENDO VIDA, FORJANDO SUEÑOS, 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OFRECIENDO 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GESTOS 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DE LIBERACION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12829"/>
            <a:ext cx="6151695" cy="1259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466057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MONITORA:</a:t>
            </a:r>
            <a:r>
              <a:rPr lang="es-MX" sz="2700" dirty="0">
                <a:solidFill>
                  <a:prstClr val="white"/>
                </a:solidFill>
                <a:latin typeface="Aparajita" pitchFamily="34" charset="0"/>
                <a:ea typeface="+mj-ea"/>
                <a:cs typeface="Aparajita" pitchFamily="34" charset="0"/>
              </a:rPr>
              <a:t/>
            </a:r>
            <a:br>
              <a:rPr lang="es-MX" sz="2700" dirty="0">
                <a:solidFill>
                  <a:prstClr val="white"/>
                </a:solidFill>
                <a:latin typeface="Aparajita" pitchFamily="34" charset="0"/>
                <a:ea typeface="+mj-ea"/>
                <a:cs typeface="Aparajita" pitchFamily="34" charset="0"/>
              </a:rPr>
            </a:br>
            <a:r>
              <a:rPr lang="es-MX" sz="2400" b="1" dirty="0">
                <a:solidFill>
                  <a:prstClr val="white"/>
                </a:solidFill>
                <a:latin typeface="Aparajita" pitchFamily="34" charset="0"/>
                <a:ea typeface="+mj-ea"/>
                <a:cs typeface="Aparajita" pitchFamily="34" charset="0"/>
              </a:rPr>
              <a:t/>
            </a:r>
            <a:br>
              <a:rPr lang="es-MX" sz="2400" b="1" dirty="0">
                <a:solidFill>
                  <a:prstClr val="white"/>
                </a:solidFill>
                <a:latin typeface="Aparajita" pitchFamily="34" charset="0"/>
                <a:ea typeface="+mj-ea"/>
                <a:cs typeface="Aparajita" pitchFamily="34" charset="0"/>
              </a:rPr>
            </a:b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En el marco del 166  Aniversario 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de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nuestro Instituto de Misioneras de la Inmaculada,  la familia  MIC, seguimos  haciendo presente la vida, la esperanza y la misericordia en medio de los pueblos donde nos encontramos. </a:t>
            </a:r>
            <a:b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</a:br>
            <a:r>
              <a:rPr lang="es-MX" sz="2000" b="1" dirty="0">
                <a:solidFill>
                  <a:prstClr val="white"/>
                </a:solidFill>
                <a:latin typeface="Aparajita" pitchFamily="34" charset="0"/>
                <a:ea typeface="+mj-ea"/>
                <a:cs typeface="Aparajita" pitchFamily="34" charset="0"/>
              </a:rPr>
              <a:t/>
            </a:r>
            <a:br>
              <a:rPr lang="es-MX" sz="2000" b="1" dirty="0">
                <a:solidFill>
                  <a:prstClr val="white"/>
                </a:solidFill>
                <a:latin typeface="Aparajita" pitchFamily="34" charset="0"/>
                <a:ea typeface="+mj-ea"/>
                <a:cs typeface="Aparajita" pitchFamily="34" charset="0"/>
              </a:rPr>
            </a:b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Hoy agradecemos al Padre, el regalo del  Carisma Liberador,   entregado a nuestra fundadora, quien en 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1850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,  guiada 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por el 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Espíritu 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emprendió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esta hermosa aventura misionera, y que hoy nos sigue animando </a:t>
            </a:r>
            <a:r>
              <a:rPr lang="es-MX" sz="2000" b="1" i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a ser casa-hogar para gestar vida renovada y  salir como discípulas al camino. </a:t>
            </a:r>
            <a:r>
              <a:rPr lang="es-MX" sz="24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/>
            </a:r>
            <a:br>
              <a:rPr lang="es-MX" sz="24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</a:br>
            <a:r>
              <a:rPr lang="es-MX" sz="24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/>
            </a:r>
            <a:br>
              <a:rPr lang="es-MX" sz="24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</a:b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Con gran gozo  y alegría  celebramos  estos años de vida entregada, a la vez que unimos nuestro deseo de permanecer 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en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fidelidad y no replegarnos ante las dificultades para seguir 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>anunciando el mensaje de justicia y de paz.</a:t>
            </a:r>
            <a:r>
              <a:rPr lang="es-MX" sz="2400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  <a:t/>
            </a:r>
            <a:br>
              <a:rPr lang="es-MX" sz="2400" dirty="0">
                <a:solidFill>
                  <a:prstClr val="black"/>
                </a:solidFill>
                <a:latin typeface="Aparajita" pitchFamily="34" charset="0"/>
                <a:ea typeface="+mj-ea"/>
                <a:cs typeface="Aparajita" pitchFamily="34" charset="0"/>
              </a:rPr>
            </a:br>
            <a:endParaRPr lang="es-MX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6896"/>
            <a:ext cx="5750450" cy="884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7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930" y="1916832"/>
            <a:ext cx="6633318" cy="408205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es-MX" sz="2800" b="1" dirty="0" smtClean="0">
                <a:latin typeface="Aparajita" pitchFamily="34" charset="0"/>
                <a:cs typeface="Aparajita" pitchFamily="34" charset="0"/>
              </a:rPr>
              <a:t>MONITORA</a:t>
            </a:r>
            <a:r>
              <a:rPr lang="es-MX" sz="2400" b="1" dirty="0" smtClean="0">
                <a:latin typeface="Aparajita" pitchFamily="34" charset="0"/>
                <a:cs typeface="Aparajita" pitchFamily="34" charset="0"/>
              </a:rPr>
              <a:t>:</a:t>
            </a:r>
            <a:r>
              <a:rPr lang="es-MX" sz="2400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es-MX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Nos preguntamos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es-MX" sz="24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lvl="0" algn="just">
              <a:spcBef>
                <a:spcPts val="0"/>
              </a:spcBef>
              <a:buClrTx/>
              <a:buSzTx/>
              <a:buFont typeface="Wingdings" pitchFamily="2" charset="2"/>
              <a:buChar char="v"/>
            </a:pPr>
            <a:r>
              <a:rPr lang="es-MX" sz="24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MX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¿Cuáles </a:t>
            </a:r>
            <a:r>
              <a:rPr lang="es-MX" sz="24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son esas Galileas que  necesitamos VER en los tiempos de </a:t>
            </a:r>
            <a:r>
              <a:rPr lang="es-MX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hoy  </a:t>
            </a:r>
            <a:r>
              <a:rPr lang="es-MX" sz="24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para seguir desplegando </a:t>
            </a:r>
            <a:r>
              <a:rPr lang="es-MX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el </a:t>
            </a:r>
            <a:r>
              <a:rPr lang="es-MX" sz="24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carisma</a:t>
            </a:r>
            <a:r>
              <a:rPr lang="es-MX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?.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es-MX" sz="24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lvl="0" algn="just">
              <a:spcBef>
                <a:spcPts val="0"/>
              </a:spcBef>
              <a:buClrTx/>
              <a:buSzTx/>
              <a:buFont typeface="Wingdings" pitchFamily="2" charset="2"/>
              <a:buChar char="v"/>
            </a:pPr>
            <a:r>
              <a:rPr lang="es-MX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¿Qué lugar ocupan en nuestro corazón las y los vulnerables  de las «galileas»?, ¿Qué respuesta les damos?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78" y="1801853"/>
            <a:ext cx="1809928" cy="269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5906609" cy="91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2175" y="178991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s-MX" sz="2800" b="1" dirty="0">
              <a:solidFill>
                <a:prstClr val="black"/>
              </a:solidFill>
              <a:latin typeface="Aparajita" pitchFamily="34" charset="0"/>
              <a:cs typeface="Aparajita" pitchFamily="34" charset="0"/>
            </a:endParaRPr>
          </a:p>
          <a:p>
            <a:pPr lvl="0"/>
            <a:r>
              <a:rPr lang="es-MX" sz="2400" dirty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Canto:  Seguir amando</a:t>
            </a:r>
            <a:r>
              <a:rPr lang="es-MX" sz="2400" b="1" dirty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8744" y="1177085"/>
            <a:ext cx="9190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800" b="1" dirty="0" smtClean="0">
                <a:solidFill>
                  <a:srgbClr val="000000"/>
                </a:solidFill>
                <a:latin typeface="Aparajita"/>
              </a:rPr>
              <a:t>LECTURA: </a:t>
            </a:r>
            <a:r>
              <a:rPr lang="es-MX" sz="2400" b="1" dirty="0" smtClean="0">
                <a:solidFill>
                  <a:srgbClr val="000000"/>
                </a:solidFill>
                <a:latin typeface="Aparajita"/>
              </a:rPr>
              <a:t>( </a:t>
            </a:r>
            <a:r>
              <a:rPr lang="es-MX" sz="2400" b="1" dirty="0" err="1">
                <a:solidFill>
                  <a:srgbClr val="000000"/>
                </a:solidFill>
                <a:latin typeface="Aparajita"/>
              </a:rPr>
              <a:t>Lc</a:t>
            </a:r>
            <a:r>
              <a:rPr lang="es-MX" sz="2400" b="1" dirty="0">
                <a:solidFill>
                  <a:srgbClr val="000000"/>
                </a:solidFill>
                <a:latin typeface="Aparajita"/>
              </a:rPr>
              <a:t>. 4, 14-21</a:t>
            </a:r>
            <a:r>
              <a:rPr lang="es-MX" sz="2400" b="1" dirty="0" smtClean="0">
                <a:solidFill>
                  <a:srgbClr val="000000"/>
                </a:solidFill>
                <a:latin typeface="Aparajita"/>
              </a:rPr>
              <a:t>)  Meditación con música de fondo </a:t>
            </a:r>
            <a:endParaRPr lang="es-MX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80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68"/>
            <a:ext cx="9144000" cy="68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60960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93380" y="1628800"/>
            <a:ext cx="7200800" cy="465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000000"/>
                </a:solidFill>
                <a:latin typeface="Aparajita"/>
              </a:rPr>
              <a:t>Jesús nos muestra el camino,  nos invita a VER las Galileas de nuestro tiempo y  a  «Reproducir»  la actuación del Maestro. Así lo vivió nuestra fundadora se abre hacia los más débiles, los más pobres, siente que es posible dar respuesta en su entorno; lo explicita fundando la Congregación como medio para  salir al encuentro de </a:t>
            </a:r>
            <a:r>
              <a:rPr lang="es-MX" sz="2000" b="1" dirty="0" err="1">
                <a:solidFill>
                  <a:srgbClr val="000000"/>
                </a:solidFill>
                <a:latin typeface="Aparajita"/>
              </a:rPr>
              <a:t>l@s</a:t>
            </a:r>
            <a:r>
              <a:rPr lang="es-MX" sz="2000" b="1" dirty="0">
                <a:solidFill>
                  <a:srgbClr val="000000"/>
                </a:solidFill>
                <a:latin typeface="Aparajita"/>
              </a:rPr>
              <a:t> más </a:t>
            </a:r>
            <a:r>
              <a:rPr lang="es-MX" sz="2000" b="1" dirty="0" err="1">
                <a:solidFill>
                  <a:srgbClr val="000000"/>
                </a:solidFill>
                <a:latin typeface="Aparajita"/>
              </a:rPr>
              <a:t>desprotegid@s</a:t>
            </a:r>
            <a:r>
              <a:rPr lang="es-MX" sz="2000" b="1" dirty="0">
                <a:solidFill>
                  <a:srgbClr val="000000"/>
                </a:solidFill>
                <a:latin typeface="Aparajita"/>
              </a:rPr>
              <a:t> de la sociedad. Del mismo modo,  hoy vemos necesario aquí y ahora buscar caminos </a:t>
            </a:r>
            <a:r>
              <a:rPr lang="es-MX" sz="2000" b="1" dirty="0" smtClean="0">
                <a:solidFill>
                  <a:srgbClr val="000000"/>
                </a:solidFill>
                <a:latin typeface="Aparajita"/>
              </a:rPr>
              <a:t>nuevos para </a:t>
            </a:r>
            <a:r>
              <a:rPr lang="es-MX" sz="2000" b="1" dirty="0">
                <a:solidFill>
                  <a:srgbClr val="000000"/>
                </a:solidFill>
                <a:latin typeface="Aparajita"/>
              </a:rPr>
              <a:t>ofrecer en nuestro mundo la salvación del Padre.</a:t>
            </a:r>
            <a:endParaRPr lang="es-MX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3380" y="940183"/>
            <a:ext cx="225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parajita" pitchFamily="34" charset="0"/>
                <a:cs typeface="Aparajita" pitchFamily="34" charset="0"/>
              </a:rPr>
              <a:t>MONITORA</a:t>
            </a:r>
            <a:r>
              <a:rPr lang="es-MX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07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5" y="-128341"/>
            <a:ext cx="9288015" cy="69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6418" y="1194355"/>
            <a:ext cx="72368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Nuestra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suerte está en tus manos, Señor;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e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l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instituto todo, como un pequeño grano de semilla,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e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stá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en tus manos para que TÚ lo encauces.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Tú nos llamas a seguirte, en una etapa nueva,</a:t>
            </a:r>
          </a:p>
          <a:p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de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más comunión, solidaridad y entrega.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Injerta en 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nosotras y nosotros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la sabia de una </a:t>
            </a:r>
            <a:endParaRPr lang="es-MX" sz="2000" b="1" dirty="0" smtClean="0">
              <a:solidFill>
                <a:prstClr val="black"/>
              </a:solidFill>
              <a:latin typeface="Aparajita" pitchFamily="34" charset="0"/>
              <a:ea typeface="Calibri"/>
              <a:cs typeface="Aparajita" pitchFamily="34" charset="0"/>
            </a:endParaRPr>
          </a:p>
          <a:p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nueva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ilusión,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u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na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corresponsabilidad realista y Evangélica.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Las fuentes de nuestra alegría y seguridad están </a:t>
            </a:r>
            <a:endParaRPr lang="es-MX" sz="2000" b="1" dirty="0" smtClean="0">
              <a:solidFill>
                <a:prstClr val="black"/>
              </a:solidFill>
              <a:latin typeface="Aparajita" pitchFamily="34" charset="0"/>
              <a:ea typeface="Calibri"/>
              <a:cs typeface="Aparajita" pitchFamily="34" charset="0"/>
            </a:endParaRPr>
          </a:p>
          <a:p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en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Ti Señor,</a:t>
            </a:r>
          </a:p>
          <a:p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en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ti nuestro descanso, nuestra confianza.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Porque sólo Tú lo haces todo nuevo,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y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con tu presencia de Resucitado,</a:t>
            </a:r>
          </a:p>
          <a:p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n</a:t>
            </a:r>
            <a:r>
              <a:rPr lang="es-MX" sz="20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os </a:t>
            </a:r>
            <a:r>
              <a:rPr lang="es-MX" sz="20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ayudas a ir realizando el Reino.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91074" y="5718747"/>
            <a:ext cx="8352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Compartimos </a:t>
            </a:r>
            <a:r>
              <a:rPr lang="es-ES" sz="2000" b="1" dirty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de manera espontanea </a:t>
            </a:r>
            <a:r>
              <a:rPr lang="es-ES" sz="2000" b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lo que  el Espíritu ha movido en nuestros corazones.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sz="2000" b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Renovamos nuestros </a:t>
            </a:r>
            <a:r>
              <a:rPr lang="es-ES" sz="2000" b="1" dirty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v</a:t>
            </a:r>
            <a:r>
              <a:rPr lang="es-ES" sz="2000" b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otos y compromisos</a:t>
            </a:r>
            <a:endParaRPr lang="es-ES" sz="2000" b="1" dirty="0">
              <a:solidFill>
                <a:prstClr val="black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7324" y="215567"/>
            <a:ext cx="6681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ES" sz="2400" b="1" dirty="0" smtClean="0">
                <a:solidFill>
                  <a:srgbClr val="C0504D">
                    <a:lumMod val="75000"/>
                  </a:srgbClr>
                </a:solidFill>
                <a:latin typeface="Aparajita" pitchFamily="34" charset="0"/>
                <a:ea typeface="Calibri"/>
                <a:cs typeface="Aparajita" pitchFamily="34" charset="0"/>
              </a:rPr>
              <a:t>MONITORA: Oramos</a:t>
            </a:r>
            <a:r>
              <a:rPr lang="es-MX" sz="2400" b="1" dirty="0" smtClean="0">
                <a:solidFill>
                  <a:srgbClr val="C0504D">
                    <a:lumMod val="75000"/>
                  </a:srgbClr>
                </a:solidFill>
                <a:latin typeface="Aparajita" pitchFamily="34" charset="0"/>
                <a:ea typeface="Calibri"/>
                <a:cs typeface="Aparajita" pitchFamily="34" charset="0"/>
              </a:rPr>
              <a:t> juntas.</a:t>
            </a:r>
            <a:r>
              <a:rPr lang="es-MX" sz="2400" b="1" dirty="0" smtClean="0">
                <a:solidFill>
                  <a:srgbClr val="C0504D">
                    <a:lumMod val="75000"/>
                  </a:srgbClr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s-MX" sz="2400" b="1" dirty="0">
              <a:solidFill>
                <a:srgbClr val="C0504D">
                  <a:lumMod val="75000"/>
                </a:srgb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5017"/>
            <a:ext cx="6065837" cy="938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9034" y="696609"/>
            <a:ext cx="6747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NUESTRA   SUERTE  ESTA  EN TUS  </a:t>
            </a:r>
            <a:r>
              <a:rPr lang="es-MX" sz="2400" b="1" dirty="0" smtClean="0">
                <a:solidFill>
                  <a:prstClr val="black"/>
                </a:solidFill>
                <a:latin typeface="Aparajita" pitchFamily="34" charset="0"/>
                <a:ea typeface="Calibri"/>
                <a:cs typeface="Aparajita" pitchFamily="34" charset="0"/>
              </a:rPr>
              <a:t>MANOS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037" y="1555517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545">
              <a:spcAft>
                <a:spcPts val="0"/>
              </a:spcAft>
            </a:pPr>
            <a:r>
              <a:rPr lang="es-MX" sz="1600" dirty="0">
                <a:latin typeface="Aparajita" pitchFamily="34" charset="0"/>
                <a:ea typeface="Calibri"/>
                <a:cs typeface="Aparajita" pitchFamily="34" charset="0"/>
              </a:rPr>
              <a:t>En este aniversario Tú nos  envías, Señor, a trabajar en solidaridad entre nosotras, </a:t>
            </a:r>
            <a:r>
              <a:rPr lang="es-MX" sz="1600" dirty="0" smtClean="0">
                <a:latin typeface="Aparajita" pitchFamily="34" charset="0"/>
                <a:ea typeface="Calibri"/>
                <a:cs typeface="Aparajita" pitchFamily="34" charset="0"/>
              </a:rPr>
              <a:t>en </a:t>
            </a:r>
            <a:r>
              <a:rPr lang="es-MX" sz="1600" dirty="0">
                <a:latin typeface="Aparajita" pitchFamily="34" charset="0"/>
                <a:ea typeface="Calibri"/>
                <a:cs typeface="Aparajita" pitchFamily="34" charset="0"/>
              </a:rPr>
              <a:t>nuestras comunidades y países donde nos encontramos,</a:t>
            </a:r>
            <a:endParaRPr lang="es-MX" sz="1600" dirty="0">
              <a:latin typeface="Aparajita" pitchFamily="34" charset="0"/>
              <a:cs typeface="Aparajita" pitchFamily="34" charset="0"/>
            </a:endParaRPr>
          </a:p>
          <a:p>
            <a:pPr marL="804545">
              <a:spcAft>
                <a:spcPts val="0"/>
              </a:spcAft>
            </a:pPr>
            <a:r>
              <a:rPr lang="es-MX" sz="1600" dirty="0">
                <a:latin typeface="Aparajita" pitchFamily="34" charset="0"/>
                <a:ea typeface="Calibri"/>
                <a:cs typeface="Aparajita" pitchFamily="34" charset="0"/>
              </a:rPr>
              <a:t>afrontando el acoso y explotación </a:t>
            </a:r>
            <a:r>
              <a:rPr lang="es-MX" sz="1600" dirty="0" smtClean="0">
                <a:latin typeface="Aparajita" pitchFamily="34" charset="0"/>
                <a:ea typeface="Calibri"/>
                <a:cs typeface="Aparajita" pitchFamily="34" charset="0"/>
              </a:rPr>
              <a:t>de los </a:t>
            </a:r>
            <a:r>
              <a:rPr lang="es-MX" sz="1600" dirty="0">
                <a:latin typeface="Aparajita" pitchFamily="34" charset="0"/>
                <a:ea typeface="Calibri"/>
                <a:cs typeface="Aparajita" pitchFamily="34" charset="0"/>
              </a:rPr>
              <a:t>empobrecidos.</a:t>
            </a:r>
            <a:endParaRPr lang="es-MX" sz="1600" dirty="0">
              <a:latin typeface="Aparajita" pitchFamily="34" charset="0"/>
              <a:cs typeface="Aparajita" pitchFamily="34" charset="0"/>
            </a:endParaRPr>
          </a:p>
          <a:p>
            <a:pPr marL="804545">
              <a:spcAft>
                <a:spcPts val="0"/>
              </a:spcAft>
            </a:pPr>
            <a:r>
              <a:rPr lang="es-MX" sz="1600" b="1" dirty="0">
                <a:latin typeface="Aparajita" pitchFamily="34" charset="0"/>
                <a:ea typeface="Calibri"/>
                <a:cs typeface="Aparajita" pitchFamily="34" charset="0"/>
              </a:rPr>
              <a:t>Queremos poner en ello la vida</a:t>
            </a:r>
            <a:endParaRPr lang="es-MX" sz="1600" dirty="0">
              <a:latin typeface="Aparajita" pitchFamily="34" charset="0"/>
              <a:cs typeface="Aparajita" pitchFamily="34" charset="0"/>
            </a:endParaRPr>
          </a:p>
          <a:p>
            <a:pPr marL="804545">
              <a:spcAft>
                <a:spcPts val="0"/>
              </a:spcAft>
            </a:pPr>
            <a:r>
              <a:rPr lang="es-MX" sz="1600" dirty="0">
                <a:latin typeface="Aparajita" pitchFamily="34" charset="0"/>
                <a:ea typeface="Times New Roman"/>
                <a:cs typeface="Aparajita" pitchFamily="34" charset="0"/>
              </a:rPr>
              <a:t> </a:t>
            </a:r>
            <a:endParaRPr lang="es-MX" sz="1600" dirty="0">
              <a:latin typeface="Aparajita" pitchFamily="34" charset="0"/>
              <a:cs typeface="Aparajita" pitchFamily="34" charset="0"/>
            </a:endParaRPr>
          </a:p>
          <a:p>
            <a:pPr marL="804545">
              <a:spcAft>
                <a:spcPts val="0"/>
              </a:spcAft>
            </a:pPr>
            <a:r>
              <a:rPr lang="es-MX" sz="1600" dirty="0">
                <a:latin typeface="Aparajita" pitchFamily="34" charset="0"/>
                <a:ea typeface="Calibri"/>
                <a:cs typeface="Aparajita" pitchFamily="34" charset="0"/>
              </a:rPr>
              <a:t>Nos llamas  al  compromiso con la mujer promoviendo una educación y formación  </a:t>
            </a:r>
            <a:r>
              <a:rPr lang="es-MX" sz="1600" dirty="0" smtClean="0">
                <a:latin typeface="Aparajita" pitchFamily="34" charset="0"/>
                <a:ea typeface="Calibri"/>
                <a:cs typeface="Aparajita" pitchFamily="34" charset="0"/>
              </a:rPr>
              <a:t>que </a:t>
            </a:r>
            <a:r>
              <a:rPr lang="es-MX" sz="1600" dirty="0">
                <a:latin typeface="Aparajita" pitchFamily="34" charset="0"/>
                <a:ea typeface="Calibri"/>
                <a:cs typeface="Aparajita" pitchFamily="34" charset="0"/>
              </a:rPr>
              <a:t>permitan su desarrollo integral para que,</a:t>
            </a:r>
            <a:r>
              <a:rPr lang="es-MX" sz="1600" dirty="0">
                <a:latin typeface="Aparajita" pitchFamily="34" charset="0"/>
                <a:ea typeface="Times New Roman"/>
                <a:cs typeface="Aparajita" pitchFamily="34" charset="0"/>
              </a:rPr>
              <a:t> </a:t>
            </a:r>
            <a:r>
              <a:rPr lang="es-MX" sz="1600" dirty="0">
                <a:latin typeface="Aparajita" pitchFamily="34" charset="0"/>
                <a:ea typeface="Calibri"/>
                <a:cs typeface="Aparajita" pitchFamily="34" charset="0"/>
              </a:rPr>
              <a:t>apreciando los dones que tú les das, promuevan y potencien la vida. Como lo hizo Alfonsa</a:t>
            </a:r>
            <a:endParaRPr lang="es-MX" sz="1600" dirty="0">
              <a:latin typeface="Aparajita" pitchFamily="34" charset="0"/>
              <a:cs typeface="Aparajita" pitchFamily="34" charset="0"/>
            </a:endParaRPr>
          </a:p>
          <a:p>
            <a:pPr marL="804545">
              <a:spcAft>
                <a:spcPts val="0"/>
              </a:spcAft>
            </a:pPr>
            <a:r>
              <a:rPr lang="es-MX" sz="1600" b="1" dirty="0">
                <a:latin typeface="Aparajita" pitchFamily="34" charset="0"/>
                <a:ea typeface="Calibri"/>
                <a:cs typeface="Aparajita" pitchFamily="34" charset="0"/>
              </a:rPr>
              <a:t>Queremos poner en ello la vida</a:t>
            </a:r>
            <a:endParaRPr lang="es-MX" sz="1600" dirty="0">
              <a:effectLst/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0" y="1510812"/>
            <a:ext cx="400399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600" dirty="0">
                <a:latin typeface="Aparajita"/>
                <a:ea typeface="Calibri"/>
              </a:rPr>
              <a:t>Nos quieres comprometidas con los Derechos Humanos </a:t>
            </a:r>
            <a:r>
              <a:rPr lang="es-MX" sz="1600" dirty="0" smtClean="0">
                <a:latin typeface="Aparajita"/>
                <a:ea typeface="Calibri"/>
              </a:rPr>
              <a:t>y </a:t>
            </a:r>
            <a:r>
              <a:rPr lang="es-MX" sz="1600" dirty="0">
                <a:latin typeface="Aparajita"/>
                <a:ea typeface="Calibri"/>
              </a:rPr>
              <a:t>pides nuestra solidaridad con los más </a:t>
            </a:r>
            <a:r>
              <a:rPr lang="es-MX" sz="1600" dirty="0" smtClean="0">
                <a:latin typeface="Aparajita"/>
                <a:ea typeface="Calibri"/>
              </a:rPr>
              <a:t>pobres</a:t>
            </a:r>
            <a:r>
              <a:rPr lang="es-MX" sz="1600" dirty="0"/>
              <a:t> </a:t>
            </a:r>
            <a:r>
              <a:rPr lang="es-MX" sz="1600" dirty="0" smtClean="0">
                <a:latin typeface="Aparajita"/>
                <a:ea typeface="Calibri"/>
              </a:rPr>
              <a:t>a </a:t>
            </a:r>
            <a:r>
              <a:rPr lang="es-MX" sz="1600" dirty="0">
                <a:latin typeface="Aparajita"/>
                <a:ea typeface="Calibri"/>
              </a:rPr>
              <a:t>través de acciones concretas y protesta contra toda explotación.</a:t>
            </a:r>
            <a:endParaRPr lang="es-MX" sz="1600" dirty="0"/>
          </a:p>
          <a:p>
            <a:r>
              <a:rPr lang="es-MX" sz="1600" b="1" dirty="0">
                <a:latin typeface="Aparajita"/>
                <a:ea typeface="Calibri"/>
              </a:rPr>
              <a:t>Queremos poner en ello la vida</a:t>
            </a:r>
            <a:endParaRPr lang="es-MX" sz="1600" dirty="0"/>
          </a:p>
          <a:p>
            <a:r>
              <a:rPr lang="es-MX" sz="1600" dirty="0">
                <a:latin typeface="Times New Roman"/>
                <a:ea typeface="Times New Roman"/>
              </a:rPr>
              <a:t> </a:t>
            </a:r>
            <a:endParaRPr lang="es-MX" sz="1600" dirty="0"/>
          </a:p>
          <a:p>
            <a:pPr>
              <a:spcAft>
                <a:spcPts val="0"/>
              </a:spcAft>
            </a:pPr>
            <a:r>
              <a:rPr lang="es-MX" sz="1600" dirty="0">
                <a:latin typeface="Aparajita"/>
                <a:ea typeface="Calibri"/>
              </a:rPr>
              <a:t>Dios Comunidad. Tú esperas de nosotras </a:t>
            </a:r>
            <a:endParaRPr lang="es-MX" sz="1600" dirty="0"/>
          </a:p>
          <a:p>
            <a:pPr>
              <a:spcAft>
                <a:spcPts val="0"/>
              </a:spcAft>
            </a:pPr>
            <a:r>
              <a:rPr lang="es-MX" sz="1600" dirty="0">
                <a:latin typeface="Aparajita"/>
                <a:ea typeface="Calibri"/>
              </a:rPr>
              <a:t>que vivamos atentas a los gritos que vienen</a:t>
            </a:r>
            <a:endParaRPr lang="es-MX" sz="1600" dirty="0"/>
          </a:p>
          <a:p>
            <a:pPr>
              <a:spcAft>
                <a:spcPts val="0"/>
              </a:spcAft>
            </a:pPr>
            <a:r>
              <a:rPr lang="es-MX" sz="1600" dirty="0">
                <a:latin typeface="Aparajita"/>
                <a:ea typeface="Calibri"/>
              </a:rPr>
              <a:t> con una voz de muchas culturas;</a:t>
            </a:r>
            <a:endParaRPr lang="es-MX" sz="1600" dirty="0"/>
          </a:p>
          <a:p>
            <a:pPr>
              <a:spcAft>
                <a:spcPts val="0"/>
              </a:spcAft>
            </a:pPr>
            <a:r>
              <a:rPr lang="es-MX" sz="1600" dirty="0">
                <a:latin typeface="Aparajita"/>
                <a:ea typeface="Calibri"/>
              </a:rPr>
              <a:t>y nos llamas a responder como discípulas de </a:t>
            </a:r>
            <a:r>
              <a:rPr lang="es-MX" sz="1600" dirty="0" smtClean="0">
                <a:latin typeface="Aparajita"/>
                <a:ea typeface="Calibri"/>
              </a:rPr>
              <a:t>Jesucristo</a:t>
            </a:r>
            <a:r>
              <a:rPr lang="es-MX" sz="1600" dirty="0"/>
              <a:t> </a:t>
            </a:r>
            <a:r>
              <a:rPr lang="es-MX" sz="1600" dirty="0" smtClean="0">
                <a:latin typeface="Aparajita"/>
                <a:ea typeface="Calibri"/>
              </a:rPr>
              <a:t>a </a:t>
            </a:r>
            <a:r>
              <a:rPr lang="es-MX" sz="1600" dirty="0">
                <a:latin typeface="Aparajita"/>
                <a:ea typeface="Calibri"/>
              </a:rPr>
              <a:t>través de redes que unen a personas con los mismos intereses.</a:t>
            </a:r>
            <a:endParaRPr lang="es-MX" sz="1600" dirty="0"/>
          </a:p>
          <a:p>
            <a:r>
              <a:rPr lang="es-MX" sz="1600" b="1" dirty="0">
                <a:latin typeface="Aparajita"/>
                <a:ea typeface="Calibri"/>
              </a:rPr>
              <a:t>Queremos poner en ello la vida</a:t>
            </a:r>
            <a:endParaRPr lang="es-MX" sz="1600" dirty="0"/>
          </a:p>
          <a:p>
            <a:r>
              <a:rPr lang="es-MX" sz="1600" dirty="0">
                <a:latin typeface="Times New Roman"/>
                <a:ea typeface="Times New Roman"/>
              </a:rPr>
              <a:t> </a:t>
            </a:r>
            <a:endParaRPr lang="es-MX" sz="1600" dirty="0"/>
          </a:p>
          <a:p>
            <a:pPr>
              <a:spcAft>
                <a:spcPts val="0"/>
              </a:spcAft>
            </a:pPr>
            <a:r>
              <a:rPr lang="es-MX" sz="1600" dirty="0">
                <a:latin typeface="Aparajita"/>
                <a:ea typeface="Calibri"/>
              </a:rPr>
              <a:t>Dios padre-Madre, Hijo y Espíritu,</a:t>
            </a:r>
            <a:endParaRPr lang="es-MX" sz="1600" dirty="0"/>
          </a:p>
          <a:p>
            <a:pPr>
              <a:spcAft>
                <a:spcPts val="0"/>
              </a:spcAft>
            </a:pPr>
            <a:r>
              <a:rPr lang="es-MX" sz="1600" dirty="0">
                <a:latin typeface="Aparajita"/>
                <a:ea typeface="Calibri"/>
              </a:rPr>
              <a:t> enséñanos a mirar el mundo con los ojos del corazón </a:t>
            </a:r>
            <a:r>
              <a:rPr lang="es-MX" sz="1600" dirty="0">
                <a:latin typeface="Times New Roman"/>
                <a:ea typeface="Times New Roman"/>
              </a:rPr>
              <a:t> </a:t>
            </a:r>
            <a:r>
              <a:rPr lang="es-MX" sz="1600" dirty="0">
                <a:latin typeface="Aparajita"/>
                <a:ea typeface="Calibri"/>
              </a:rPr>
              <a:t>y con tu misma compasión</a:t>
            </a:r>
            <a:r>
              <a:rPr lang="es-MX" sz="1600" dirty="0">
                <a:solidFill>
                  <a:schemeClr val="bg1"/>
                </a:solidFill>
                <a:latin typeface="Aparajita"/>
                <a:ea typeface="Calibri"/>
              </a:rPr>
              <a:t>.</a:t>
            </a:r>
            <a:endParaRPr lang="es-MX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628134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parajita" pitchFamily="34" charset="0"/>
                <a:cs typeface="Aparajita" pitchFamily="34" charset="0"/>
              </a:rPr>
              <a:t>Canto final: Pasión misionera</a:t>
            </a:r>
            <a:endParaRPr lang="es-MX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0224" y="878010"/>
            <a:ext cx="568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r>
              <a:rPr lang="es-MX" sz="2800" b="1" dirty="0" smtClean="0">
                <a:latin typeface="Aparajita" pitchFamily="34" charset="0"/>
                <a:cs typeface="Aparajita" pitchFamily="34" charset="0"/>
              </a:rPr>
              <a:t>QUEREMOS PONER EN ELLO LA VIDA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20224" y="262058"/>
            <a:ext cx="408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parajita" pitchFamily="34" charset="0"/>
                <a:cs typeface="Aparajita" pitchFamily="34" charset="0"/>
              </a:rPr>
              <a:t>MONITORA</a:t>
            </a:r>
            <a:r>
              <a:rPr lang="es-MX" sz="2400" dirty="0" smtClean="0">
                <a:latin typeface="Aparajita" pitchFamily="34" charset="0"/>
                <a:cs typeface="Aparajita" pitchFamily="34" charset="0"/>
              </a:rPr>
              <a:t>. Leemos juntas.</a:t>
            </a:r>
            <a:endParaRPr lang="es-MX" sz="24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2357"/>
            <a:ext cx="5705797" cy="88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439</Words>
  <Application>Microsoft Office PowerPoint</Application>
  <PresentationFormat>Presentación en pantalla (4:3)</PresentationFormat>
  <Paragraphs>53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Aparajita</vt:lpstr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...................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.......</dc:creator>
  <cp:lastModifiedBy>Mercè Montells Tubau</cp:lastModifiedBy>
  <cp:revision>89</cp:revision>
  <dcterms:created xsi:type="dcterms:W3CDTF">2016-07-26T17:28:33Z</dcterms:created>
  <dcterms:modified xsi:type="dcterms:W3CDTF">2016-07-30T20:42:29Z</dcterms:modified>
</cp:coreProperties>
</file>