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B80896"/>
    <a:srgbClr val="300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63D6D0-6D40-43B6-8304-41C8423EF1AD}" type="datetimeFigureOut">
              <a:rPr lang="es-ES" smtClean="0"/>
              <a:pPr/>
              <a:t>27/07/14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E1C860-A347-4025-B27A-9DD687B13E10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100_6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60566" cy="7245424"/>
          </a:xfrm>
          <a:prstGeom prst="rect">
            <a:avLst/>
          </a:prstGeom>
        </p:spPr>
      </p:pic>
      <p:pic>
        <p:nvPicPr>
          <p:cNvPr id="10" name="9 Imagen" descr="fotos 2014 varias visita canónica 137.JPG"/>
          <p:cNvPicPr>
            <a:picLocks noChangeAspect="1"/>
          </p:cNvPicPr>
          <p:nvPr/>
        </p:nvPicPr>
        <p:blipFill>
          <a:blip r:embed="rId3" cstate="print"/>
          <a:srcRect l="27735" t="10987" r="20765" b="22889"/>
          <a:stretch>
            <a:fillRect/>
          </a:stretch>
        </p:blipFill>
        <p:spPr>
          <a:xfrm>
            <a:off x="7199784" y="4534586"/>
            <a:ext cx="2412776" cy="232341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980728"/>
            <a:ext cx="710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AR CHRISTY" pitchFamily="2" charset="0"/>
              </a:rPr>
              <a:t>1850 -2014</a:t>
            </a:r>
          </a:p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AR CHRISTY" pitchFamily="2" charset="0"/>
              </a:rPr>
              <a:t>164 AÑOS DE CAMINAR MISIONERO</a:t>
            </a:r>
            <a:endParaRPr lang="es-ES" sz="4000" b="1" dirty="0">
              <a:solidFill>
                <a:srgbClr val="FF0000"/>
              </a:solidFill>
              <a:latin typeface="AR CHRISTY" pitchFamily="2" charset="0"/>
            </a:endParaRPr>
          </a:p>
        </p:txBody>
      </p:sp>
      <p:pic>
        <p:nvPicPr>
          <p:cNvPr id="15362" name="Picture 2" descr="http://www.lainmaculadaalgeciras.com/colegio/mic/fundad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1944217" cy="301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tos 2014 varias visita canónica 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71600" y="908720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FF00"/>
                </a:solidFill>
                <a:latin typeface="AR BLANCA" pitchFamily="2" charset="0"/>
              </a:rPr>
              <a:t>Hagamos memoria  del legado recibido, siendo fieles al “soplo original” que nos  habita , nos mueve, nos mantiene en camino y nos impulsa a seguir </a:t>
            </a:r>
            <a:r>
              <a:rPr lang="es-ES" sz="3600" b="1" dirty="0" smtClean="0">
                <a:solidFill>
                  <a:srgbClr val="FFFF00"/>
                </a:solidFill>
                <a:latin typeface="AR BLANCA" pitchFamily="2" charset="0"/>
              </a:rPr>
              <a:t> haciendo </a:t>
            </a:r>
            <a:r>
              <a:rPr lang="es-ES" sz="3600" b="1" dirty="0">
                <a:solidFill>
                  <a:srgbClr val="FFFF00"/>
                </a:solidFill>
                <a:latin typeface="AR BLANCA" pitchFamily="2" charset="0"/>
              </a:rPr>
              <a:t>el bien en el hoy de nuestra historia, </a:t>
            </a:r>
            <a:r>
              <a:rPr lang="es-ES" sz="3600" b="1" dirty="0" smtClean="0">
                <a:solidFill>
                  <a:srgbClr val="FFFF00"/>
                </a:solidFill>
                <a:latin typeface="AR BLANCA" pitchFamily="2" charset="0"/>
              </a:rPr>
              <a:t>manteniendo </a:t>
            </a:r>
            <a:r>
              <a:rPr lang="es-ES" sz="3600" b="1" dirty="0">
                <a:solidFill>
                  <a:srgbClr val="FFFF00"/>
                </a:solidFill>
                <a:latin typeface="AR BLANCA" pitchFamily="2" charset="0"/>
              </a:rPr>
              <a:t>viva  la llama del </a:t>
            </a:r>
            <a:r>
              <a:rPr lang="es-ES" sz="3600" b="1" dirty="0" smtClean="0">
                <a:solidFill>
                  <a:srgbClr val="FFFF00"/>
                </a:solidFill>
                <a:latin typeface="AR BLANCA" pitchFamily="2" charset="0"/>
              </a:rPr>
              <a:t>Espíritu  </a:t>
            </a:r>
            <a:r>
              <a:rPr lang="es-ES" sz="3600" b="1" dirty="0">
                <a:solidFill>
                  <a:srgbClr val="FFFF00"/>
                </a:solidFill>
                <a:latin typeface="AR BLANCA" pitchFamily="2" charset="0"/>
              </a:rPr>
              <a:t>que dinamiza nuestro seguimiento </a:t>
            </a:r>
            <a:r>
              <a:rPr lang="es-ES" sz="3600" b="1" dirty="0" smtClean="0">
                <a:solidFill>
                  <a:srgbClr val="FFFF00"/>
                </a:solidFill>
                <a:latin typeface="AR BLANCA" pitchFamily="2" charset="0"/>
              </a:rPr>
              <a:t>a Jesús Misionero</a:t>
            </a:r>
            <a:r>
              <a:rPr lang="es-ES" sz="3600" b="1" dirty="0">
                <a:solidFill>
                  <a:srgbClr val="FFFF00"/>
                </a:solidFill>
                <a:latin typeface="AR BLANCA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tos 2014 varias visita canónica 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5536" y="188640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000" dirty="0" smtClean="0">
              <a:solidFill>
                <a:srgbClr val="FF00FF"/>
              </a:solidFill>
            </a:endParaRPr>
          </a:p>
          <a:p>
            <a:endParaRPr lang="es-ES" sz="2800" b="1" dirty="0" smtClean="0">
              <a:solidFill>
                <a:srgbClr val="FF00FF"/>
              </a:solidFill>
              <a:latin typeface="AR BLANCA" pitchFamily="2" charset="0"/>
            </a:endParaRPr>
          </a:p>
          <a:p>
            <a:endParaRPr lang="es-ES" sz="2800" b="1" dirty="0" smtClean="0">
              <a:solidFill>
                <a:srgbClr val="FF00FF"/>
              </a:solidFill>
              <a:latin typeface="AR BLANCA" pitchFamily="2" charset="0"/>
            </a:endParaRPr>
          </a:p>
          <a:p>
            <a:endParaRPr lang="es-ES" sz="2800" b="1" dirty="0" smtClean="0">
              <a:solidFill>
                <a:srgbClr val="FF00FF"/>
              </a:solidFill>
              <a:latin typeface="AR BLANCA" pitchFamily="2" charset="0"/>
            </a:endParaRPr>
          </a:p>
          <a:p>
            <a:pPr marL="800100" lvl="1" indent="-342900">
              <a:buAutoNum type="arabicPeriod"/>
            </a:pPr>
            <a:endParaRPr lang="es-ES" sz="2800" b="1" dirty="0" smtClean="0">
              <a:solidFill>
                <a:srgbClr val="FF00FF"/>
              </a:solidFill>
              <a:latin typeface="AR BLANCA" pitchFamily="2" charset="0"/>
            </a:endParaRPr>
          </a:p>
          <a:p>
            <a:pPr marL="800100" lvl="1" indent="-342900">
              <a:buAutoNum type="arabicPeriod"/>
            </a:pPr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¿ Estamos </a:t>
            </a:r>
            <a:r>
              <a:rPr lang="es-ES" sz="2800" b="1" dirty="0" err="1" smtClean="0">
                <a:solidFill>
                  <a:srgbClr val="FF00FF"/>
                </a:solidFill>
                <a:latin typeface="AR BLANCA" pitchFamily="2" charset="0"/>
              </a:rPr>
              <a:t>atent@s</a:t>
            </a:r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 a escuchar como María y M. Alfonsa,  la voz de  Jesús  que nos llama a la creatividad y disponibilidad misionera?</a:t>
            </a:r>
          </a:p>
          <a:p>
            <a:pPr marL="342900" indent="-342900"/>
            <a:endParaRPr lang="es-ES" sz="2800" b="1" dirty="0" smtClean="0">
              <a:solidFill>
                <a:srgbClr val="FF00FF"/>
              </a:solidFill>
              <a:latin typeface="AR BLANCA" pitchFamily="2" charset="0"/>
            </a:endParaRPr>
          </a:p>
          <a:p>
            <a:pPr marL="342900" indent="-342900"/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                2. ¿ Tenemos la certeza de </a:t>
            </a:r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 celebrar  </a:t>
            </a:r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la “Acción Transformadora”  </a:t>
            </a:r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en la </a:t>
            </a:r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vida </a:t>
            </a:r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 cotidiana y de proyectarnos </a:t>
            </a:r>
            <a:r>
              <a:rPr lang="es-ES" sz="2800" b="1" dirty="0" smtClean="0">
                <a:solidFill>
                  <a:srgbClr val="FF00FF"/>
                </a:solidFill>
                <a:latin typeface="AR BLANCA" pitchFamily="2" charset="0"/>
              </a:rPr>
              <a:t>con esperanza al futuro? </a:t>
            </a:r>
            <a:endParaRPr lang="es-ES" sz="2800" b="1" dirty="0">
              <a:solidFill>
                <a:srgbClr val="FF00FF"/>
              </a:solidFill>
              <a:latin typeface="AR BLANCA" pitchFamily="2" charset="0"/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1403648" y="0"/>
            <a:ext cx="3960440" cy="20608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FF"/>
                </a:solidFill>
                <a:latin typeface="AR BLANCA" pitchFamily="2" charset="0"/>
              </a:rPr>
              <a:t>Es tiempo de gracia, es tiempo de salvación que nos invita  a preguntarnos desde lo profundo de nuestra identidad  MIC:</a:t>
            </a:r>
          </a:p>
          <a:p>
            <a:pPr algn="ctr"/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2.gstatic.com/images?q=tbn:ANd9GcSSXu1ssgV_CUhu9AB_Ay3PTHKrgygYPPEARs5PQaxCLBU_dQR5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05064"/>
            <a:ext cx="3428319" cy="2567931"/>
          </a:xfrm>
          <a:prstGeom prst="rect">
            <a:avLst/>
          </a:prstGeom>
          <a:noFill/>
        </p:spPr>
      </p:pic>
      <p:pic>
        <p:nvPicPr>
          <p:cNvPr id="3074" name="Picture 2" descr="https://encrypted-tbn2.gstatic.com/images?q=tbn:ANd9GcSftWhGCwZbe0RnDU08p5LIiJV2SMZA6yOaCQ_xYDr8AXsDA5t9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943480" cy="5264749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755576" y="260648"/>
            <a:ext cx="74888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dirty="0" smtClean="0">
                <a:solidFill>
                  <a:srgbClr val="0070C0"/>
                </a:solidFill>
                <a:latin typeface="AR BLANCA" pitchFamily="2" charset="0"/>
              </a:rPr>
              <a:t>La alegría de celebrar   164 años, nos compromete a mantener vivo el Carisma recibido.</a:t>
            </a:r>
          </a:p>
          <a:p>
            <a:endParaRPr lang="es-ES" sz="4000" b="1" i="1" dirty="0" smtClean="0">
              <a:solidFill>
                <a:srgbClr val="0070C0"/>
              </a:solidFill>
              <a:latin typeface="AR BLANCA" pitchFamily="2" charset="0"/>
            </a:endParaRPr>
          </a:p>
          <a:p>
            <a:endParaRPr lang="es-ES" sz="4000" b="1" i="1" dirty="0">
              <a:solidFill>
                <a:srgbClr val="0070C0"/>
              </a:solidFill>
              <a:latin typeface="AR BLANCA" pitchFamily="2" charset="0"/>
            </a:endParaRPr>
          </a:p>
          <a:p>
            <a:r>
              <a:rPr lang="es-ES" sz="4000" b="1" i="1" dirty="0" smtClean="0">
                <a:solidFill>
                  <a:srgbClr val="0070C0"/>
                </a:solidFill>
                <a:latin typeface="AR BLANCA" pitchFamily="2" charset="0"/>
              </a:rPr>
              <a:t>Brindemos con el “Vino Nuevo”  de la comunión y el gozo de sentir que vamos construyendo casa, hogar, familia del Reino, donde </a:t>
            </a:r>
            <a:r>
              <a:rPr lang="es-ES" sz="4000" b="1" i="1" dirty="0" err="1" smtClean="0">
                <a:solidFill>
                  <a:srgbClr val="0070C0"/>
                </a:solidFill>
                <a:latin typeface="AR BLANCA" pitchFamily="2" charset="0"/>
              </a:rPr>
              <a:t>tod@s</a:t>
            </a:r>
            <a:r>
              <a:rPr lang="es-ES" sz="4000" b="1" i="1" dirty="0" smtClean="0">
                <a:solidFill>
                  <a:srgbClr val="0070C0"/>
                </a:solidFill>
                <a:latin typeface="AR BLANCA" pitchFamily="2" charset="0"/>
              </a:rPr>
              <a:t> cabemos”  </a:t>
            </a:r>
          </a:p>
          <a:p>
            <a:endParaRPr lang="es-ES" sz="3200" b="1" dirty="0">
              <a:solidFill>
                <a:srgbClr val="300C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Yigtfz4cnx7bibIOm0zUmlkU85eCwB6-jgsMCX8mN4Eskfm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49080"/>
            <a:ext cx="4579878" cy="2500856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721948" y="620688"/>
            <a:ext cx="792890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 BERKLEY" pitchFamily="2" charset="0"/>
              </a:rPr>
              <a:t>Feliz día familia MIC </a:t>
            </a:r>
          </a:p>
          <a:p>
            <a:pPr algn="ctr"/>
            <a:endParaRPr lang="es-ES" sz="4800" b="1" dirty="0" smtClean="0">
              <a:solidFill>
                <a:srgbClr val="FF0000"/>
              </a:solidFill>
              <a:latin typeface="Blackadder ITC" pitchFamily="82" charset="0"/>
            </a:endParaRPr>
          </a:p>
          <a:p>
            <a:pPr algn="ctr"/>
            <a:r>
              <a:rPr lang="es-ES" sz="4800" b="1" dirty="0" smtClean="0">
                <a:solidFill>
                  <a:srgbClr val="FF0000"/>
                </a:solidFill>
                <a:latin typeface="Blackadder ITC" pitchFamily="82" charset="0"/>
              </a:rPr>
              <a:t>Gracias </a:t>
            </a:r>
            <a:r>
              <a:rPr lang="es-ES" sz="4800" b="1" dirty="0" smtClean="0">
                <a:solidFill>
                  <a:srgbClr val="FF0000"/>
                </a:solidFill>
                <a:latin typeface="Blackadder ITC" pitchFamily="82" charset="0"/>
              </a:rPr>
              <a:t>M. Alfonsa por tu presencia</a:t>
            </a:r>
          </a:p>
          <a:p>
            <a:pPr algn="ctr"/>
            <a:r>
              <a:rPr lang="es-ES" sz="4800" b="1" dirty="0" smtClean="0">
                <a:solidFill>
                  <a:srgbClr val="FF0000"/>
                </a:solidFill>
                <a:latin typeface="Blackadder ITC" pitchFamily="82" charset="0"/>
              </a:rPr>
              <a:t>viva en nuestra historia que nos anima</a:t>
            </a:r>
          </a:p>
          <a:p>
            <a:pPr algn="ctr"/>
            <a:r>
              <a:rPr lang="es-ES" sz="4800" b="1" dirty="0" smtClean="0">
                <a:solidFill>
                  <a:srgbClr val="FF0000"/>
                </a:solidFill>
                <a:latin typeface="Blackadder ITC" pitchFamily="82" charset="0"/>
              </a:rPr>
              <a:t>a “seguir haciendo el bien”</a:t>
            </a:r>
            <a:endParaRPr lang="es-ES" sz="4800" b="1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20523212">
            <a:off x="6482759" y="4905772"/>
            <a:ext cx="2277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R CENA" pitchFamily="2" charset="0"/>
              </a:rPr>
              <a:t>Delegación Colombia</a:t>
            </a:r>
            <a:endParaRPr lang="es-ES" sz="3200" dirty="0">
              <a:solidFill>
                <a:srgbClr val="FF0000"/>
              </a:solidFill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208</Words>
  <Application>Microsoft Office PowerPoint</Application>
  <PresentationFormat>Presentación en pantalla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33</cp:revision>
  <dcterms:created xsi:type="dcterms:W3CDTF">2014-07-07T21:49:01Z</dcterms:created>
  <dcterms:modified xsi:type="dcterms:W3CDTF">2014-07-27T22:30:08Z</dcterms:modified>
</cp:coreProperties>
</file>